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3"/>
  </p:notesMasterIdLst>
  <p:sldIdLst>
    <p:sldId id="369" r:id="rId2"/>
    <p:sldId id="437" r:id="rId3"/>
    <p:sldId id="379" r:id="rId4"/>
    <p:sldId id="380" r:id="rId5"/>
    <p:sldId id="464" r:id="rId6"/>
    <p:sldId id="457" r:id="rId7"/>
    <p:sldId id="430" r:id="rId8"/>
    <p:sldId id="469" r:id="rId9"/>
    <p:sldId id="439" r:id="rId10"/>
    <p:sldId id="466" r:id="rId11"/>
    <p:sldId id="440" r:id="rId12"/>
    <p:sldId id="441" r:id="rId13"/>
    <p:sldId id="442" r:id="rId14"/>
    <p:sldId id="443" r:id="rId15"/>
    <p:sldId id="504" r:id="rId16"/>
    <p:sldId id="444" r:id="rId17"/>
    <p:sldId id="445" r:id="rId18"/>
    <p:sldId id="446" r:id="rId19"/>
    <p:sldId id="470" r:id="rId20"/>
    <p:sldId id="447" r:id="rId21"/>
    <p:sldId id="468" r:id="rId22"/>
    <p:sldId id="384" r:id="rId23"/>
    <p:sldId id="404" r:id="rId24"/>
    <p:sldId id="405" r:id="rId25"/>
    <p:sldId id="471" r:id="rId26"/>
    <p:sldId id="406" r:id="rId27"/>
    <p:sldId id="506" r:id="rId28"/>
    <p:sldId id="507" r:id="rId29"/>
    <p:sldId id="534" r:id="rId30"/>
    <p:sldId id="508" r:id="rId31"/>
    <p:sldId id="509" r:id="rId32"/>
    <p:sldId id="407" r:id="rId33"/>
    <p:sldId id="510" r:id="rId34"/>
    <p:sldId id="408" r:id="rId35"/>
    <p:sldId id="409" r:id="rId36"/>
    <p:sldId id="410" r:id="rId37"/>
    <p:sldId id="707" r:id="rId38"/>
    <p:sldId id="538" r:id="rId39"/>
    <p:sldId id="539" r:id="rId40"/>
    <p:sldId id="432" r:id="rId41"/>
    <p:sldId id="414" r:id="rId42"/>
    <p:sldId id="624" r:id="rId43"/>
    <p:sldId id="700" r:id="rId44"/>
    <p:sldId id="535" r:id="rId45"/>
    <p:sldId id="702" r:id="rId46"/>
    <p:sldId id="421" r:id="rId47"/>
    <p:sldId id="423" r:id="rId48"/>
    <p:sldId id="460" r:id="rId49"/>
    <p:sldId id="424" r:id="rId50"/>
    <p:sldId id="540" r:id="rId51"/>
    <p:sldId id="542" r:id="rId52"/>
    <p:sldId id="543" r:id="rId53"/>
    <p:sldId id="544" r:id="rId54"/>
    <p:sldId id="545" r:id="rId55"/>
    <p:sldId id="546" r:id="rId56"/>
    <p:sldId id="547" r:id="rId57"/>
    <p:sldId id="548" r:id="rId58"/>
    <p:sldId id="549" r:id="rId59"/>
    <p:sldId id="550" r:id="rId60"/>
    <p:sldId id="551" r:id="rId61"/>
    <p:sldId id="552" r:id="rId62"/>
    <p:sldId id="553" r:id="rId63"/>
    <p:sldId id="554" r:id="rId64"/>
    <p:sldId id="555" r:id="rId65"/>
    <p:sldId id="556" r:id="rId66"/>
    <p:sldId id="557" r:id="rId67"/>
    <p:sldId id="497" r:id="rId68"/>
    <p:sldId id="493" r:id="rId69"/>
    <p:sldId id="498" r:id="rId70"/>
    <p:sldId id="494" r:id="rId71"/>
    <p:sldId id="496" r:id="rId72"/>
    <p:sldId id="558" r:id="rId73"/>
    <p:sldId id="511" r:id="rId74"/>
    <p:sldId id="502" r:id="rId75"/>
    <p:sldId id="503" r:id="rId76"/>
    <p:sldId id="560" r:id="rId77"/>
    <p:sldId id="505" r:id="rId78"/>
    <p:sldId id="561" r:id="rId79"/>
    <p:sldId id="562" r:id="rId80"/>
    <p:sldId id="563" r:id="rId81"/>
    <p:sldId id="564" r:id="rId82"/>
    <p:sldId id="512" r:id="rId83"/>
    <p:sldId id="513" r:id="rId84"/>
    <p:sldId id="514" r:id="rId85"/>
    <p:sldId id="515" r:id="rId86"/>
    <p:sldId id="517" r:id="rId87"/>
    <p:sldId id="518" r:id="rId88"/>
    <p:sldId id="519" r:id="rId89"/>
    <p:sldId id="520" r:id="rId90"/>
    <p:sldId id="521" r:id="rId91"/>
    <p:sldId id="522" r:id="rId92"/>
    <p:sldId id="523" r:id="rId93"/>
    <p:sldId id="525" r:id="rId94"/>
    <p:sldId id="526" r:id="rId95"/>
    <p:sldId id="527" r:id="rId96"/>
    <p:sldId id="528" r:id="rId97"/>
    <p:sldId id="529" r:id="rId98"/>
    <p:sldId id="530" r:id="rId99"/>
    <p:sldId id="531" r:id="rId100"/>
    <p:sldId id="532" r:id="rId101"/>
    <p:sldId id="533" r:id="rId102"/>
    <p:sldId id="565" r:id="rId103"/>
    <p:sldId id="566" r:id="rId104"/>
    <p:sldId id="567" r:id="rId105"/>
    <p:sldId id="568" r:id="rId106"/>
    <p:sldId id="569" r:id="rId107"/>
    <p:sldId id="570" r:id="rId108"/>
    <p:sldId id="571" r:id="rId109"/>
    <p:sldId id="572" r:id="rId110"/>
    <p:sldId id="573" r:id="rId111"/>
    <p:sldId id="574" r:id="rId112"/>
    <p:sldId id="575" r:id="rId113"/>
    <p:sldId id="576" r:id="rId114"/>
    <p:sldId id="577" r:id="rId115"/>
    <p:sldId id="578" r:id="rId116"/>
    <p:sldId id="579" r:id="rId117"/>
    <p:sldId id="703" r:id="rId118"/>
    <p:sldId id="704" r:id="rId119"/>
    <p:sldId id="705" r:id="rId120"/>
    <p:sldId id="706" r:id="rId121"/>
    <p:sldId id="580" r:id="rId122"/>
  </p:sldIdLst>
  <p:sldSz cx="9144000" cy="6858000" type="screen4x3"/>
  <p:notesSz cx="6858000" cy="9144000"/>
  <p:custDataLst>
    <p:tags r:id="rId1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702" autoAdjust="0"/>
  </p:normalViewPr>
  <p:slideViewPr>
    <p:cSldViewPr showGuides="1"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gs" Target="tags/tag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0204-6BC1-43C9-8199-6281006E8C5A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606D9-714E-4E24-8CEF-D27A1E05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 bwMode="auto">
          <a:xfrm>
            <a:off x="4760913" y="20638"/>
            <a:ext cx="4438650" cy="4038600"/>
          </a:xfrm>
          <a:custGeom>
            <a:avLst/>
            <a:gdLst/>
            <a:ahLst/>
            <a:cxnLst>
              <a:cxn ang="0">
                <a:pos x="23" y="4"/>
              </a:cxn>
              <a:cxn ang="0">
                <a:pos x="11" y="71"/>
              </a:cxn>
              <a:cxn ang="0">
                <a:pos x="25" y="393"/>
              </a:cxn>
              <a:cxn ang="0">
                <a:pos x="54" y="457"/>
              </a:cxn>
              <a:cxn ang="0">
                <a:pos x="158" y="482"/>
              </a:cxn>
              <a:cxn ang="0">
                <a:pos x="204" y="495"/>
              </a:cxn>
              <a:cxn ang="0">
                <a:pos x="520" y="475"/>
              </a:cxn>
              <a:cxn ang="0">
                <a:pos x="533" y="167"/>
              </a:cxn>
              <a:cxn ang="0">
                <a:pos x="369" y="16"/>
              </a:cxn>
              <a:cxn ang="0">
                <a:pos x="249" y="29"/>
              </a:cxn>
              <a:cxn ang="0">
                <a:pos x="198" y="11"/>
              </a:cxn>
              <a:cxn ang="0">
                <a:pos x="151" y="2"/>
              </a:cxn>
              <a:cxn ang="0">
                <a:pos x="23" y="4"/>
              </a:cxn>
            </a:cxnLst>
            <a:rect l="0" t="0" r="r" b="b"/>
            <a:pathLst>
              <a:path w="546" h="497">
                <a:moveTo>
                  <a:pt x="23" y="4"/>
                </a:moveTo>
                <a:cubicBezTo>
                  <a:pt x="23" y="4"/>
                  <a:pt x="0" y="34"/>
                  <a:pt x="11" y="71"/>
                </a:cubicBezTo>
                <a:cubicBezTo>
                  <a:pt x="19" y="100"/>
                  <a:pt x="25" y="393"/>
                  <a:pt x="25" y="393"/>
                </a:cubicBezTo>
                <a:cubicBezTo>
                  <a:pt x="25" y="393"/>
                  <a:pt x="42" y="452"/>
                  <a:pt x="54" y="457"/>
                </a:cubicBezTo>
                <a:cubicBezTo>
                  <a:pt x="66" y="462"/>
                  <a:pt x="158" y="482"/>
                  <a:pt x="158" y="482"/>
                </a:cubicBezTo>
                <a:cubicBezTo>
                  <a:pt x="158" y="482"/>
                  <a:pt x="191" y="497"/>
                  <a:pt x="204" y="495"/>
                </a:cubicBezTo>
                <a:cubicBezTo>
                  <a:pt x="217" y="494"/>
                  <a:pt x="506" y="487"/>
                  <a:pt x="520" y="475"/>
                </a:cubicBezTo>
                <a:cubicBezTo>
                  <a:pt x="533" y="463"/>
                  <a:pt x="546" y="218"/>
                  <a:pt x="533" y="167"/>
                </a:cubicBezTo>
                <a:cubicBezTo>
                  <a:pt x="520" y="117"/>
                  <a:pt x="404" y="14"/>
                  <a:pt x="369" y="16"/>
                </a:cubicBezTo>
                <a:cubicBezTo>
                  <a:pt x="335" y="17"/>
                  <a:pt x="249" y="29"/>
                  <a:pt x="249" y="29"/>
                </a:cubicBezTo>
                <a:lnTo>
                  <a:pt x="198" y="11"/>
                </a:lnTo>
                <a:lnTo>
                  <a:pt x="151" y="2"/>
                </a:lnTo>
                <a:cubicBezTo>
                  <a:pt x="151" y="2"/>
                  <a:pt x="79" y="0"/>
                  <a:pt x="23" y="4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grpSp>
        <p:nvGrpSpPr>
          <p:cNvPr id="5" name="Group 3"/>
          <p:cNvGrpSpPr/>
          <p:nvPr/>
        </p:nvGrpSpPr>
        <p:grpSpPr bwMode="auto">
          <a:xfrm>
            <a:off x="4572000" y="28575"/>
            <a:ext cx="4756150" cy="4338638"/>
            <a:chOff x="2918" y="18"/>
            <a:chExt cx="2958" cy="2699"/>
          </a:xfrm>
        </p:grpSpPr>
        <p:sp>
          <p:nvSpPr>
            <p:cNvPr id="6" name="Freeform 4"/>
            <p:cNvSpPr/>
            <p:nvPr/>
          </p:nvSpPr>
          <p:spPr bwMode="auto">
            <a:xfrm>
              <a:off x="3060" y="18"/>
              <a:ext cx="490" cy="187"/>
            </a:xfrm>
            <a:custGeom>
              <a:avLst/>
              <a:gdLst/>
              <a:ahLst/>
              <a:cxnLst>
                <a:cxn ang="0">
                  <a:pos x="71" y="25"/>
                </a:cxn>
                <a:cxn ang="0">
                  <a:pos x="91" y="20"/>
                </a:cxn>
                <a:cxn ang="0">
                  <a:pos x="92" y="17"/>
                </a:cxn>
                <a:cxn ang="0">
                  <a:pos x="88" y="0"/>
                </a:cxn>
                <a:cxn ang="0">
                  <a:pos x="25" y="0"/>
                </a:cxn>
                <a:cxn ang="0">
                  <a:pos x="10" y="22"/>
                </a:cxn>
                <a:cxn ang="0">
                  <a:pos x="71" y="25"/>
                </a:cxn>
              </a:cxnLst>
              <a:rect l="0" t="0" r="r" b="b"/>
              <a:pathLst>
                <a:path w="97" h="37">
                  <a:moveTo>
                    <a:pt x="71" y="25"/>
                  </a:moveTo>
                  <a:cubicBezTo>
                    <a:pt x="81" y="22"/>
                    <a:pt x="87" y="21"/>
                    <a:pt x="91" y="20"/>
                  </a:cubicBezTo>
                  <a:cubicBezTo>
                    <a:pt x="91" y="19"/>
                    <a:pt x="91" y="19"/>
                    <a:pt x="92" y="17"/>
                  </a:cubicBezTo>
                  <a:cubicBezTo>
                    <a:pt x="97" y="11"/>
                    <a:pt x="95" y="4"/>
                    <a:pt x="88" y="0"/>
                  </a:cubicBezTo>
                  <a:lnTo>
                    <a:pt x="25" y="0"/>
                  </a:lnTo>
                  <a:cubicBezTo>
                    <a:pt x="10" y="3"/>
                    <a:pt x="0" y="10"/>
                    <a:pt x="10" y="22"/>
                  </a:cubicBezTo>
                  <a:cubicBezTo>
                    <a:pt x="10" y="22"/>
                    <a:pt x="28" y="37"/>
                    <a:pt x="71" y="2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918" y="18"/>
              <a:ext cx="2958" cy="2699"/>
            </a:xfrm>
            <a:custGeom>
              <a:avLst/>
              <a:gdLst/>
              <a:ahLst/>
              <a:cxnLst>
                <a:cxn ang="0">
                  <a:pos x="504" y="1"/>
                </a:cxn>
                <a:cxn ang="0">
                  <a:pos x="157" y="0"/>
                </a:cxn>
                <a:cxn ang="0">
                  <a:pos x="225" y="21"/>
                </a:cxn>
                <a:cxn ang="0">
                  <a:pos x="174" y="39"/>
                </a:cxn>
                <a:cxn ang="0">
                  <a:pos x="207" y="71"/>
                </a:cxn>
                <a:cxn ang="0">
                  <a:pos x="74" y="60"/>
                </a:cxn>
                <a:cxn ang="0">
                  <a:pos x="26" y="63"/>
                </a:cxn>
                <a:cxn ang="0">
                  <a:pos x="199" y="487"/>
                </a:cxn>
                <a:cxn ang="0">
                  <a:pos x="144" y="341"/>
                </a:cxn>
                <a:cxn ang="0">
                  <a:pos x="105" y="376"/>
                </a:cxn>
                <a:cxn ang="0">
                  <a:pos x="94" y="435"/>
                </a:cxn>
                <a:cxn ang="0">
                  <a:pos x="124" y="265"/>
                </a:cxn>
                <a:cxn ang="0">
                  <a:pos x="153" y="228"/>
                </a:cxn>
                <a:cxn ang="0">
                  <a:pos x="209" y="237"/>
                </a:cxn>
                <a:cxn ang="0">
                  <a:pos x="188" y="306"/>
                </a:cxn>
                <a:cxn ang="0">
                  <a:pos x="192" y="395"/>
                </a:cxn>
                <a:cxn ang="0">
                  <a:pos x="515" y="483"/>
                </a:cxn>
                <a:cxn ang="0">
                  <a:pos x="454" y="427"/>
                </a:cxn>
                <a:cxn ang="0">
                  <a:pos x="425" y="345"/>
                </a:cxn>
                <a:cxn ang="0">
                  <a:pos x="396" y="270"/>
                </a:cxn>
                <a:cxn ang="0">
                  <a:pos x="460" y="256"/>
                </a:cxn>
                <a:cxn ang="0">
                  <a:pos x="407" y="223"/>
                </a:cxn>
                <a:cxn ang="0">
                  <a:pos x="439" y="226"/>
                </a:cxn>
                <a:cxn ang="0">
                  <a:pos x="438" y="209"/>
                </a:cxn>
                <a:cxn ang="0">
                  <a:pos x="376" y="211"/>
                </a:cxn>
                <a:cxn ang="0">
                  <a:pos x="357" y="343"/>
                </a:cxn>
                <a:cxn ang="0">
                  <a:pos x="347" y="230"/>
                </a:cxn>
                <a:cxn ang="0">
                  <a:pos x="331" y="182"/>
                </a:cxn>
                <a:cxn ang="0">
                  <a:pos x="347" y="136"/>
                </a:cxn>
                <a:cxn ang="0">
                  <a:pos x="339" y="99"/>
                </a:cxn>
                <a:cxn ang="0">
                  <a:pos x="331" y="62"/>
                </a:cxn>
                <a:cxn ang="0">
                  <a:pos x="369" y="103"/>
                </a:cxn>
                <a:cxn ang="0">
                  <a:pos x="415" y="47"/>
                </a:cxn>
                <a:cxn ang="0">
                  <a:pos x="409" y="95"/>
                </a:cxn>
                <a:cxn ang="0">
                  <a:pos x="401" y="130"/>
                </a:cxn>
                <a:cxn ang="0">
                  <a:pos x="401" y="181"/>
                </a:cxn>
                <a:cxn ang="0">
                  <a:pos x="558" y="181"/>
                </a:cxn>
                <a:cxn ang="0">
                  <a:pos x="554" y="76"/>
                </a:cxn>
                <a:cxn ang="0">
                  <a:pos x="249" y="69"/>
                </a:cxn>
                <a:cxn ang="0">
                  <a:pos x="293" y="93"/>
                </a:cxn>
                <a:cxn ang="0">
                  <a:pos x="171" y="195"/>
                </a:cxn>
                <a:cxn ang="0">
                  <a:pos x="69" y="98"/>
                </a:cxn>
                <a:cxn ang="0">
                  <a:pos x="191" y="106"/>
                </a:cxn>
                <a:cxn ang="0">
                  <a:pos x="220" y="105"/>
                </a:cxn>
                <a:cxn ang="0">
                  <a:pos x="302" y="121"/>
                </a:cxn>
                <a:cxn ang="0">
                  <a:pos x="276" y="256"/>
                </a:cxn>
                <a:cxn ang="0">
                  <a:pos x="260" y="137"/>
                </a:cxn>
                <a:cxn ang="0">
                  <a:pos x="171" y="195"/>
                </a:cxn>
                <a:cxn ang="0">
                  <a:pos x="223" y="225"/>
                </a:cxn>
                <a:cxn ang="0">
                  <a:pos x="247" y="158"/>
                </a:cxn>
                <a:cxn ang="0">
                  <a:pos x="326" y="292"/>
                </a:cxn>
                <a:cxn ang="0">
                  <a:pos x="215" y="321"/>
                </a:cxn>
                <a:cxn ang="0">
                  <a:pos x="309" y="277"/>
                </a:cxn>
                <a:cxn ang="0">
                  <a:pos x="318" y="133"/>
                </a:cxn>
                <a:cxn ang="0">
                  <a:pos x="313" y="213"/>
                </a:cxn>
                <a:cxn ang="0">
                  <a:pos x="299" y="144"/>
                </a:cxn>
                <a:cxn ang="0">
                  <a:pos x="507" y="179"/>
                </a:cxn>
                <a:cxn ang="0">
                  <a:pos x="461" y="162"/>
                </a:cxn>
              </a:cxnLst>
              <a:rect l="0" t="0" r="r" b="b"/>
              <a:pathLst>
                <a:path w="585" h="534">
                  <a:moveTo>
                    <a:pt x="554" y="76"/>
                  </a:moveTo>
                  <a:cubicBezTo>
                    <a:pt x="551" y="32"/>
                    <a:pt x="543" y="9"/>
                    <a:pt x="504" y="1"/>
                  </a:cubicBezTo>
                  <a:cubicBezTo>
                    <a:pt x="500" y="1"/>
                    <a:pt x="494" y="0"/>
                    <a:pt x="486" y="0"/>
                  </a:cubicBezTo>
                  <a:lnTo>
                    <a:pt x="157" y="0"/>
                  </a:lnTo>
                  <a:cubicBezTo>
                    <a:pt x="156" y="5"/>
                    <a:pt x="153" y="17"/>
                    <a:pt x="158" y="17"/>
                  </a:cubicBezTo>
                  <a:cubicBezTo>
                    <a:pt x="171" y="17"/>
                    <a:pt x="223" y="21"/>
                    <a:pt x="225" y="21"/>
                  </a:cubicBezTo>
                  <a:cubicBezTo>
                    <a:pt x="226" y="21"/>
                    <a:pt x="250" y="16"/>
                    <a:pt x="237" y="28"/>
                  </a:cubicBezTo>
                  <a:cubicBezTo>
                    <a:pt x="223" y="41"/>
                    <a:pt x="192" y="41"/>
                    <a:pt x="174" y="39"/>
                  </a:cubicBezTo>
                  <a:cubicBezTo>
                    <a:pt x="131" y="36"/>
                    <a:pt x="152" y="56"/>
                    <a:pt x="168" y="56"/>
                  </a:cubicBezTo>
                  <a:cubicBezTo>
                    <a:pt x="218" y="56"/>
                    <a:pt x="228" y="68"/>
                    <a:pt x="207" y="71"/>
                  </a:cubicBezTo>
                  <a:cubicBezTo>
                    <a:pt x="186" y="74"/>
                    <a:pt x="182" y="73"/>
                    <a:pt x="162" y="76"/>
                  </a:cubicBezTo>
                  <a:cubicBezTo>
                    <a:pt x="7" y="101"/>
                    <a:pt x="59" y="60"/>
                    <a:pt x="74" y="60"/>
                  </a:cubicBezTo>
                  <a:cubicBezTo>
                    <a:pt x="139" y="59"/>
                    <a:pt x="123" y="37"/>
                    <a:pt x="107" y="42"/>
                  </a:cubicBezTo>
                  <a:cubicBezTo>
                    <a:pt x="91" y="46"/>
                    <a:pt x="34" y="27"/>
                    <a:pt x="26" y="63"/>
                  </a:cubicBezTo>
                  <a:cubicBezTo>
                    <a:pt x="19" y="100"/>
                    <a:pt x="42" y="282"/>
                    <a:pt x="36" y="317"/>
                  </a:cubicBezTo>
                  <a:cubicBezTo>
                    <a:pt x="0" y="534"/>
                    <a:pt x="199" y="487"/>
                    <a:pt x="199" y="487"/>
                  </a:cubicBezTo>
                  <a:cubicBezTo>
                    <a:pt x="156" y="453"/>
                    <a:pt x="174" y="421"/>
                    <a:pt x="171" y="403"/>
                  </a:cubicBezTo>
                  <a:cubicBezTo>
                    <a:pt x="161" y="345"/>
                    <a:pt x="154" y="337"/>
                    <a:pt x="144" y="341"/>
                  </a:cubicBezTo>
                  <a:cubicBezTo>
                    <a:pt x="121" y="352"/>
                    <a:pt x="123" y="358"/>
                    <a:pt x="126" y="367"/>
                  </a:cubicBezTo>
                  <a:cubicBezTo>
                    <a:pt x="142" y="416"/>
                    <a:pt x="105" y="376"/>
                    <a:pt x="105" y="376"/>
                  </a:cubicBezTo>
                  <a:cubicBezTo>
                    <a:pt x="98" y="380"/>
                    <a:pt x="95" y="390"/>
                    <a:pt x="99" y="399"/>
                  </a:cubicBezTo>
                  <a:cubicBezTo>
                    <a:pt x="131" y="463"/>
                    <a:pt x="101" y="446"/>
                    <a:pt x="94" y="435"/>
                  </a:cubicBezTo>
                  <a:cubicBezTo>
                    <a:pt x="61" y="390"/>
                    <a:pt x="92" y="366"/>
                    <a:pt x="88" y="352"/>
                  </a:cubicBezTo>
                  <a:cubicBezTo>
                    <a:pt x="75" y="295"/>
                    <a:pt x="118" y="274"/>
                    <a:pt x="124" y="265"/>
                  </a:cubicBezTo>
                  <a:cubicBezTo>
                    <a:pt x="130" y="256"/>
                    <a:pt x="127" y="253"/>
                    <a:pt x="129" y="234"/>
                  </a:cubicBezTo>
                  <a:cubicBezTo>
                    <a:pt x="136" y="195"/>
                    <a:pt x="155" y="216"/>
                    <a:pt x="153" y="228"/>
                  </a:cubicBezTo>
                  <a:cubicBezTo>
                    <a:pt x="148" y="274"/>
                    <a:pt x="176" y="242"/>
                    <a:pt x="186" y="228"/>
                  </a:cubicBezTo>
                  <a:cubicBezTo>
                    <a:pt x="218" y="186"/>
                    <a:pt x="214" y="229"/>
                    <a:pt x="209" y="237"/>
                  </a:cubicBezTo>
                  <a:cubicBezTo>
                    <a:pt x="203" y="244"/>
                    <a:pt x="198" y="255"/>
                    <a:pt x="200" y="260"/>
                  </a:cubicBezTo>
                  <a:cubicBezTo>
                    <a:pt x="208" y="283"/>
                    <a:pt x="193" y="305"/>
                    <a:pt x="188" y="306"/>
                  </a:cubicBezTo>
                  <a:cubicBezTo>
                    <a:pt x="184" y="308"/>
                    <a:pt x="170" y="314"/>
                    <a:pt x="170" y="332"/>
                  </a:cubicBezTo>
                  <a:cubicBezTo>
                    <a:pt x="171" y="350"/>
                    <a:pt x="192" y="382"/>
                    <a:pt x="192" y="395"/>
                  </a:cubicBezTo>
                  <a:cubicBezTo>
                    <a:pt x="193" y="492"/>
                    <a:pt x="236" y="499"/>
                    <a:pt x="255" y="497"/>
                  </a:cubicBezTo>
                  <a:cubicBezTo>
                    <a:pt x="275" y="496"/>
                    <a:pt x="445" y="490"/>
                    <a:pt x="515" y="483"/>
                  </a:cubicBezTo>
                  <a:cubicBezTo>
                    <a:pt x="585" y="477"/>
                    <a:pt x="538" y="458"/>
                    <a:pt x="518" y="458"/>
                  </a:cubicBezTo>
                  <a:cubicBezTo>
                    <a:pt x="467" y="458"/>
                    <a:pt x="454" y="427"/>
                    <a:pt x="454" y="427"/>
                  </a:cubicBezTo>
                  <a:cubicBezTo>
                    <a:pt x="454" y="427"/>
                    <a:pt x="453" y="405"/>
                    <a:pt x="431" y="400"/>
                  </a:cubicBezTo>
                  <a:cubicBezTo>
                    <a:pt x="376" y="385"/>
                    <a:pt x="411" y="353"/>
                    <a:pt x="425" y="345"/>
                  </a:cubicBezTo>
                  <a:cubicBezTo>
                    <a:pt x="438" y="338"/>
                    <a:pt x="430" y="335"/>
                    <a:pt x="420" y="329"/>
                  </a:cubicBezTo>
                  <a:cubicBezTo>
                    <a:pt x="398" y="316"/>
                    <a:pt x="394" y="300"/>
                    <a:pt x="396" y="270"/>
                  </a:cubicBezTo>
                  <a:cubicBezTo>
                    <a:pt x="397" y="240"/>
                    <a:pt x="416" y="249"/>
                    <a:pt x="416" y="249"/>
                  </a:cubicBezTo>
                  <a:cubicBezTo>
                    <a:pt x="416" y="249"/>
                    <a:pt x="448" y="262"/>
                    <a:pt x="460" y="256"/>
                  </a:cubicBezTo>
                  <a:cubicBezTo>
                    <a:pt x="472" y="250"/>
                    <a:pt x="467" y="239"/>
                    <a:pt x="461" y="244"/>
                  </a:cubicBezTo>
                  <a:cubicBezTo>
                    <a:pt x="455" y="248"/>
                    <a:pt x="412" y="244"/>
                    <a:pt x="407" y="223"/>
                  </a:cubicBezTo>
                  <a:cubicBezTo>
                    <a:pt x="403" y="202"/>
                    <a:pt x="418" y="213"/>
                    <a:pt x="422" y="214"/>
                  </a:cubicBezTo>
                  <a:cubicBezTo>
                    <a:pt x="427" y="216"/>
                    <a:pt x="427" y="220"/>
                    <a:pt x="439" y="226"/>
                  </a:cubicBezTo>
                  <a:cubicBezTo>
                    <a:pt x="468" y="241"/>
                    <a:pt x="454" y="224"/>
                    <a:pt x="454" y="224"/>
                  </a:cubicBezTo>
                  <a:cubicBezTo>
                    <a:pt x="454" y="224"/>
                    <a:pt x="454" y="224"/>
                    <a:pt x="438" y="209"/>
                  </a:cubicBezTo>
                  <a:cubicBezTo>
                    <a:pt x="423" y="194"/>
                    <a:pt x="406" y="199"/>
                    <a:pt x="389" y="199"/>
                  </a:cubicBezTo>
                  <a:cubicBezTo>
                    <a:pt x="373" y="199"/>
                    <a:pt x="376" y="211"/>
                    <a:pt x="376" y="211"/>
                  </a:cubicBezTo>
                  <a:cubicBezTo>
                    <a:pt x="376" y="211"/>
                    <a:pt x="373" y="242"/>
                    <a:pt x="370" y="291"/>
                  </a:cubicBezTo>
                  <a:cubicBezTo>
                    <a:pt x="368" y="341"/>
                    <a:pt x="360" y="347"/>
                    <a:pt x="357" y="343"/>
                  </a:cubicBezTo>
                  <a:cubicBezTo>
                    <a:pt x="354" y="338"/>
                    <a:pt x="350" y="313"/>
                    <a:pt x="350" y="305"/>
                  </a:cubicBezTo>
                  <a:cubicBezTo>
                    <a:pt x="350" y="298"/>
                    <a:pt x="345" y="264"/>
                    <a:pt x="347" y="230"/>
                  </a:cubicBezTo>
                  <a:cubicBezTo>
                    <a:pt x="350" y="195"/>
                    <a:pt x="356" y="210"/>
                    <a:pt x="334" y="201"/>
                  </a:cubicBezTo>
                  <a:cubicBezTo>
                    <a:pt x="311" y="192"/>
                    <a:pt x="323" y="182"/>
                    <a:pt x="331" y="182"/>
                  </a:cubicBezTo>
                  <a:cubicBezTo>
                    <a:pt x="338" y="182"/>
                    <a:pt x="350" y="189"/>
                    <a:pt x="352" y="181"/>
                  </a:cubicBezTo>
                  <a:cubicBezTo>
                    <a:pt x="356" y="160"/>
                    <a:pt x="359" y="141"/>
                    <a:pt x="347" y="136"/>
                  </a:cubicBezTo>
                  <a:cubicBezTo>
                    <a:pt x="322" y="127"/>
                    <a:pt x="332" y="121"/>
                    <a:pt x="341" y="118"/>
                  </a:cubicBezTo>
                  <a:cubicBezTo>
                    <a:pt x="350" y="115"/>
                    <a:pt x="352" y="94"/>
                    <a:pt x="339" y="99"/>
                  </a:cubicBezTo>
                  <a:cubicBezTo>
                    <a:pt x="313" y="107"/>
                    <a:pt x="316" y="85"/>
                    <a:pt x="321" y="82"/>
                  </a:cubicBezTo>
                  <a:cubicBezTo>
                    <a:pt x="325" y="79"/>
                    <a:pt x="334" y="83"/>
                    <a:pt x="331" y="62"/>
                  </a:cubicBezTo>
                  <a:cubicBezTo>
                    <a:pt x="328" y="41"/>
                    <a:pt x="347" y="34"/>
                    <a:pt x="351" y="53"/>
                  </a:cubicBezTo>
                  <a:cubicBezTo>
                    <a:pt x="354" y="73"/>
                    <a:pt x="363" y="112"/>
                    <a:pt x="369" y="103"/>
                  </a:cubicBezTo>
                  <a:cubicBezTo>
                    <a:pt x="375" y="94"/>
                    <a:pt x="385" y="57"/>
                    <a:pt x="395" y="41"/>
                  </a:cubicBezTo>
                  <a:cubicBezTo>
                    <a:pt x="406" y="24"/>
                    <a:pt x="418" y="38"/>
                    <a:pt x="415" y="47"/>
                  </a:cubicBezTo>
                  <a:cubicBezTo>
                    <a:pt x="401" y="88"/>
                    <a:pt x="426" y="90"/>
                    <a:pt x="426" y="90"/>
                  </a:cubicBezTo>
                  <a:cubicBezTo>
                    <a:pt x="426" y="90"/>
                    <a:pt x="423" y="96"/>
                    <a:pt x="409" y="95"/>
                  </a:cubicBezTo>
                  <a:cubicBezTo>
                    <a:pt x="382" y="92"/>
                    <a:pt x="393" y="110"/>
                    <a:pt x="405" y="115"/>
                  </a:cubicBezTo>
                  <a:cubicBezTo>
                    <a:pt x="431" y="124"/>
                    <a:pt x="414" y="130"/>
                    <a:pt x="401" y="130"/>
                  </a:cubicBezTo>
                  <a:cubicBezTo>
                    <a:pt x="387" y="130"/>
                    <a:pt x="381" y="134"/>
                    <a:pt x="378" y="148"/>
                  </a:cubicBezTo>
                  <a:cubicBezTo>
                    <a:pt x="369" y="191"/>
                    <a:pt x="401" y="181"/>
                    <a:pt x="401" y="181"/>
                  </a:cubicBezTo>
                  <a:cubicBezTo>
                    <a:pt x="452" y="195"/>
                    <a:pt x="528" y="188"/>
                    <a:pt x="528" y="188"/>
                  </a:cubicBezTo>
                  <a:cubicBezTo>
                    <a:pt x="543" y="192"/>
                    <a:pt x="552" y="189"/>
                    <a:pt x="558" y="181"/>
                  </a:cubicBezTo>
                  <a:lnTo>
                    <a:pt x="558" y="103"/>
                  </a:lnTo>
                  <a:cubicBezTo>
                    <a:pt x="556" y="93"/>
                    <a:pt x="555" y="84"/>
                    <a:pt x="554" y="76"/>
                  </a:cubicBezTo>
                  <a:close/>
                  <a:moveTo>
                    <a:pt x="231" y="77"/>
                  </a:moveTo>
                  <a:cubicBezTo>
                    <a:pt x="233" y="65"/>
                    <a:pt x="249" y="69"/>
                    <a:pt x="249" y="69"/>
                  </a:cubicBezTo>
                  <a:cubicBezTo>
                    <a:pt x="249" y="69"/>
                    <a:pt x="278" y="79"/>
                    <a:pt x="290" y="78"/>
                  </a:cubicBezTo>
                  <a:cubicBezTo>
                    <a:pt x="301" y="76"/>
                    <a:pt x="318" y="93"/>
                    <a:pt x="293" y="93"/>
                  </a:cubicBezTo>
                  <a:cubicBezTo>
                    <a:pt x="267" y="93"/>
                    <a:pt x="228" y="104"/>
                    <a:pt x="231" y="77"/>
                  </a:cubicBezTo>
                  <a:close/>
                  <a:moveTo>
                    <a:pt x="171" y="195"/>
                  </a:moveTo>
                  <a:cubicBezTo>
                    <a:pt x="153" y="195"/>
                    <a:pt x="46" y="237"/>
                    <a:pt x="45" y="128"/>
                  </a:cubicBezTo>
                  <a:cubicBezTo>
                    <a:pt x="45" y="104"/>
                    <a:pt x="39" y="83"/>
                    <a:pt x="69" y="98"/>
                  </a:cubicBezTo>
                  <a:cubicBezTo>
                    <a:pt x="99" y="112"/>
                    <a:pt x="72" y="111"/>
                    <a:pt x="137" y="108"/>
                  </a:cubicBezTo>
                  <a:cubicBezTo>
                    <a:pt x="137" y="108"/>
                    <a:pt x="184" y="110"/>
                    <a:pt x="191" y="106"/>
                  </a:cubicBezTo>
                  <a:cubicBezTo>
                    <a:pt x="199" y="101"/>
                    <a:pt x="192" y="91"/>
                    <a:pt x="207" y="91"/>
                  </a:cubicBezTo>
                  <a:cubicBezTo>
                    <a:pt x="222" y="90"/>
                    <a:pt x="220" y="105"/>
                    <a:pt x="220" y="105"/>
                  </a:cubicBezTo>
                  <a:cubicBezTo>
                    <a:pt x="220" y="105"/>
                    <a:pt x="207" y="124"/>
                    <a:pt x="305" y="111"/>
                  </a:cubicBezTo>
                  <a:cubicBezTo>
                    <a:pt x="317" y="109"/>
                    <a:pt x="327" y="121"/>
                    <a:pt x="302" y="121"/>
                  </a:cubicBezTo>
                  <a:cubicBezTo>
                    <a:pt x="290" y="122"/>
                    <a:pt x="272" y="128"/>
                    <a:pt x="278" y="143"/>
                  </a:cubicBezTo>
                  <a:cubicBezTo>
                    <a:pt x="284" y="158"/>
                    <a:pt x="276" y="256"/>
                    <a:pt x="276" y="256"/>
                  </a:cubicBezTo>
                  <a:cubicBezTo>
                    <a:pt x="276" y="256"/>
                    <a:pt x="271" y="274"/>
                    <a:pt x="262" y="245"/>
                  </a:cubicBezTo>
                  <a:cubicBezTo>
                    <a:pt x="259" y="235"/>
                    <a:pt x="262" y="144"/>
                    <a:pt x="260" y="137"/>
                  </a:cubicBezTo>
                  <a:cubicBezTo>
                    <a:pt x="259" y="129"/>
                    <a:pt x="217" y="122"/>
                    <a:pt x="215" y="154"/>
                  </a:cubicBezTo>
                  <a:cubicBezTo>
                    <a:pt x="214" y="185"/>
                    <a:pt x="205" y="195"/>
                    <a:pt x="171" y="195"/>
                  </a:cubicBezTo>
                  <a:close/>
                  <a:moveTo>
                    <a:pt x="237" y="231"/>
                  </a:moveTo>
                  <a:cubicBezTo>
                    <a:pt x="230" y="240"/>
                    <a:pt x="219" y="247"/>
                    <a:pt x="223" y="225"/>
                  </a:cubicBezTo>
                  <a:cubicBezTo>
                    <a:pt x="228" y="202"/>
                    <a:pt x="232" y="170"/>
                    <a:pt x="232" y="155"/>
                  </a:cubicBezTo>
                  <a:cubicBezTo>
                    <a:pt x="232" y="155"/>
                    <a:pt x="244" y="135"/>
                    <a:pt x="247" y="158"/>
                  </a:cubicBezTo>
                  <a:cubicBezTo>
                    <a:pt x="250" y="181"/>
                    <a:pt x="244" y="221"/>
                    <a:pt x="237" y="231"/>
                  </a:cubicBezTo>
                  <a:close/>
                  <a:moveTo>
                    <a:pt x="326" y="292"/>
                  </a:moveTo>
                  <a:cubicBezTo>
                    <a:pt x="327" y="320"/>
                    <a:pt x="355" y="400"/>
                    <a:pt x="286" y="399"/>
                  </a:cubicBezTo>
                  <a:cubicBezTo>
                    <a:pt x="217" y="398"/>
                    <a:pt x="214" y="409"/>
                    <a:pt x="215" y="321"/>
                  </a:cubicBezTo>
                  <a:cubicBezTo>
                    <a:pt x="216" y="236"/>
                    <a:pt x="225" y="253"/>
                    <a:pt x="230" y="264"/>
                  </a:cubicBezTo>
                  <a:cubicBezTo>
                    <a:pt x="230" y="264"/>
                    <a:pt x="253" y="318"/>
                    <a:pt x="309" y="277"/>
                  </a:cubicBezTo>
                  <a:cubicBezTo>
                    <a:pt x="319" y="269"/>
                    <a:pt x="324" y="263"/>
                    <a:pt x="326" y="292"/>
                  </a:cubicBezTo>
                  <a:close/>
                  <a:moveTo>
                    <a:pt x="318" y="133"/>
                  </a:moveTo>
                  <a:cubicBezTo>
                    <a:pt x="338" y="148"/>
                    <a:pt x="316" y="165"/>
                    <a:pt x="316" y="165"/>
                  </a:cubicBezTo>
                  <a:cubicBezTo>
                    <a:pt x="316" y="165"/>
                    <a:pt x="302" y="189"/>
                    <a:pt x="313" y="213"/>
                  </a:cubicBezTo>
                  <a:cubicBezTo>
                    <a:pt x="324" y="237"/>
                    <a:pt x="324" y="265"/>
                    <a:pt x="301" y="239"/>
                  </a:cubicBezTo>
                  <a:cubicBezTo>
                    <a:pt x="279" y="214"/>
                    <a:pt x="293" y="156"/>
                    <a:pt x="299" y="144"/>
                  </a:cubicBezTo>
                  <a:cubicBezTo>
                    <a:pt x="299" y="144"/>
                    <a:pt x="299" y="118"/>
                    <a:pt x="318" y="133"/>
                  </a:cubicBezTo>
                  <a:close/>
                  <a:moveTo>
                    <a:pt x="507" y="179"/>
                  </a:moveTo>
                  <a:cubicBezTo>
                    <a:pt x="498" y="185"/>
                    <a:pt x="507" y="179"/>
                    <a:pt x="465" y="177"/>
                  </a:cubicBezTo>
                  <a:cubicBezTo>
                    <a:pt x="423" y="176"/>
                    <a:pt x="461" y="162"/>
                    <a:pt x="461" y="162"/>
                  </a:cubicBezTo>
                  <a:cubicBezTo>
                    <a:pt x="565" y="166"/>
                    <a:pt x="516" y="173"/>
                    <a:pt x="507" y="17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21" y="1287"/>
              <a:ext cx="238" cy="283"/>
            </a:xfrm>
            <a:custGeom>
              <a:avLst/>
              <a:gdLst/>
              <a:ahLst/>
              <a:cxnLst>
                <a:cxn ang="0">
                  <a:pos x="40" y="15"/>
                </a:cxn>
                <a:cxn ang="0">
                  <a:pos x="27" y="56"/>
                </a:cxn>
                <a:cxn ang="0">
                  <a:pos x="40" y="15"/>
                </a:cxn>
              </a:cxnLst>
              <a:rect l="0" t="0" r="r" b="b"/>
              <a:pathLst>
                <a:path w="47" h="56">
                  <a:moveTo>
                    <a:pt x="40" y="15"/>
                  </a:moveTo>
                  <a:cubicBezTo>
                    <a:pt x="37" y="0"/>
                    <a:pt x="0" y="23"/>
                    <a:pt x="27" y="56"/>
                  </a:cubicBezTo>
                  <a:cubicBezTo>
                    <a:pt x="27" y="56"/>
                    <a:pt x="47" y="49"/>
                    <a:pt x="40" y="1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403" y="1403"/>
              <a:ext cx="208" cy="379"/>
            </a:xfrm>
            <a:custGeom>
              <a:avLst/>
              <a:gdLst/>
              <a:ahLst/>
              <a:cxnLst>
                <a:cxn ang="0">
                  <a:pos x="19" y="27"/>
                </a:cxn>
                <a:cxn ang="0">
                  <a:pos x="12" y="69"/>
                </a:cxn>
                <a:cxn ang="0">
                  <a:pos x="40" y="45"/>
                </a:cxn>
                <a:cxn ang="0">
                  <a:pos x="37" y="24"/>
                </a:cxn>
                <a:cxn ang="0">
                  <a:pos x="19" y="27"/>
                </a:cxn>
              </a:cxnLst>
              <a:rect l="0" t="0" r="r" b="b"/>
              <a:pathLst>
                <a:path w="41" h="75">
                  <a:moveTo>
                    <a:pt x="19" y="27"/>
                  </a:moveTo>
                  <a:cubicBezTo>
                    <a:pt x="0" y="54"/>
                    <a:pt x="6" y="63"/>
                    <a:pt x="12" y="69"/>
                  </a:cubicBezTo>
                  <a:cubicBezTo>
                    <a:pt x="18" y="75"/>
                    <a:pt x="30" y="74"/>
                    <a:pt x="40" y="45"/>
                  </a:cubicBezTo>
                  <a:cubicBezTo>
                    <a:pt x="40" y="45"/>
                    <a:pt x="32" y="31"/>
                    <a:pt x="37" y="24"/>
                  </a:cubicBezTo>
                  <a:cubicBezTo>
                    <a:pt x="41" y="16"/>
                    <a:pt x="38" y="0"/>
                    <a:pt x="19" y="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272" y="645"/>
              <a:ext cx="680" cy="318"/>
            </a:xfrm>
            <a:custGeom>
              <a:avLst/>
              <a:gdLst/>
              <a:ahLst/>
              <a:cxnLst>
                <a:cxn ang="0">
                  <a:pos x="112" y="4"/>
                </a:cxn>
                <a:cxn ang="0">
                  <a:pos x="24" y="4"/>
                </a:cxn>
                <a:cxn ang="0">
                  <a:pos x="2" y="25"/>
                </a:cxn>
                <a:cxn ang="0">
                  <a:pos x="60" y="58"/>
                </a:cxn>
                <a:cxn ang="0">
                  <a:pos x="96" y="54"/>
                </a:cxn>
                <a:cxn ang="0">
                  <a:pos x="113" y="53"/>
                </a:cxn>
                <a:cxn ang="0">
                  <a:pos x="112" y="4"/>
                </a:cxn>
              </a:cxnLst>
              <a:rect l="0" t="0" r="r" b="b"/>
              <a:pathLst>
                <a:path w="135" h="63">
                  <a:moveTo>
                    <a:pt x="112" y="4"/>
                  </a:moveTo>
                  <a:cubicBezTo>
                    <a:pt x="105" y="9"/>
                    <a:pt x="24" y="4"/>
                    <a:pt x="24" y="4"/>
                  </a:cubicBezTo>
                  <a:cubicBezTo>
                    <a:pt x="15" y="4"/>
                    <a:pt x="3" y="1"/>
                    <a:pt x="2" y="25"/>
                  </a:cubicBezTo>
                  <a:cubicBezTo>
                    <a:pt x="0" y="63"/>
                    <a:pt x="48" y="58"/>
                    <a:pt x="60" y="58"/>
                  </a:cubicBezTo>
                  <a:cubicBezTo>
                    <a:pt x="72" y="58"/>
                    <a:pt x="84" y="48"/>
                    <a:pt x="96" y="54"/>
                  </a:cubicBezTo>
                  <a:cubicBezTo>
                    <a:pt x="96" y="54"/>
                    <a:pt x="107" y="63"/>
                    <a:pt x="113" y="53"/>
                  </a:cubicBezTo>
                  <a:cubicBezTo>
                    <a:pt x="135" y="13"/>
                    <a:pt x="120" y="0"/>
                    <a:pt x="112" y="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4046" y="1545"/>
              <a:ext cx="493" cy="516"/>
            </a:xfrm>
            <a:custGeom>
              <a:avLst/>
              <a:gdLst/>
              <a:ahLst/>
              <a:cxnLst>
                <a:cxn ang="0">
                  <a:pos x="67" y="5"/>
                </a:cxn>
                <a:cxn ang="0">
                  <a:pos x="31" y="5"/>
                </a:cxn>
                <a:cxn ang="0">
                  <a:pos x="12" y="57"/>
                </a:cxn>
                <a:cxn ang="0">
                  <a:pos x="79" y="62"/>
                </a:cxn>
                <a:cxn ang="0">
                  <a:pos x="67" y="5"/>
                </a:cxn>
              </a:cxnLst>
              <a:rect l="0" t="0" r="r" b="b"/>
              <a:pathLst>
                <a:path w="97" h="102">
                  <a:moveTo>
                    <a:pt x="67" y="5"/>
                  </a:moveTo>
                  <a:cubicBezTo>
                    <a:pt x="55" y="10"/>
                    <a:pt x="31" y="5"/>
                    <a:pt x="31" y="5"/>
                  </a:cubicBezTo>
                  <a:cubicBezTo>
                    <a:pt x="0" y="6"/>
                    <a:pt x="16" y="39"/>
                    <a:pt x="12" y="57"/>
                  </a:cubicBezTo>
                  <a:cubicBezTo>
                    <a:pt x="8" y="76"/>
                    <a:pt x="63" y="102"/>
                    <a:pt x="79" y="62"/>
                  </a:cubicBezTo>
                  <a:cubicBezTo>
                    <a:pt x="97" y="20"/>
                    <a:pt x="79" y="0"/>
                    <a:pt x="67" y="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5173" y="1024"/>
              <a:ext cx="501" cy="96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40" y="15"/>
                </a:cxn>
                <a:cxn ang="0">
                  <a:pos x="15" y="0"/>
                </a:cxn>
              </a:cxnLst>
              <a:rect l="0" t="0" r="r" b="b"/>
              <a:pathLst>
                <a:path w="99" h="19">
                  <a:moveTo>
                    <a:pt x="15" y="0"/>
                  </a:moveTo>
                  <a:cubicBezTo>
                    <a:pt x="0" y="0"/>
                    <a:pt x="19" y="19"/>
                    <a:pt x="40" y="15"/>
                  </a:cubicBezTo>
                  <a:cubicBezTo>
                    <a:pt x="99" y="1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5340" y="1004"/>
              <a:ext cx="385" cy="237"/>
            </a:xfrm>
            <a:custGeom>
              <a:avLst/>
              <a:gdLst/>
              <a:ahLst/>
              <a:cxnLst>
                <a:cxn ang="0">
                  <a:pos x="21" y="37"/>
                </a:cxn>
                <a:cxn ang="0">
                  <a:pos x="70" y="17"/>
                </a:cxn>
                <a:cxn ang="0">
                  <a:pos x="48" y="3"/>
                </a:cxn>
                <a:cxn ang="0">
                  <a:pos x="19" y="32"/>
                </a:cxn>
                <a:cxn ang="0">
                  <a:pos x="21" y="37"/>
                </a:cxn>
              </a:cxnLst>
              <a:rect l="0" t="0" r="r" b="b"/>
              <a:pathLst>
                <a:path w="76" h="47">
                  <a:moveTo>
                    <a:pt x="21" y="37"/>
                  </a:moveTo>
                  <a:cubicBezTo>
                    <a:pt x="21" y="37"/>
                    <a:pt x="50" y="47"/>
                    <a:pt x="70" y="17"/>
                  </a:cubicBezTo>
                  <a:cubicBezTo>
                    <a:pt x="76" y="7"/>
                    <a:pt x="65" y="0"/>
                    <a:pt x="48" y="3"/>
                  </a:cubicBezTo>
                  <a:cubicBezTo>
                    <a:pt x="39" y="5"/>
                    <a:pt x="39" y="32"/>
                    <a:pt x="19" y="32"/>
                  </a:cubicBezTo>
                  <a:cubicBezTo>
                    <a:pt x="0" y="32"/>
                    <a:pt x="21" y="37"/>
                    <a:pt x="21" y="3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5325" y="1201"/>
              <a:ext cx="415" cy="187"/>
            </a:xfrm>
            <a:custGeom>
              <a:avLst/>
              <a:gdLst/>
              <a:ahLst/>
              <a:cxnLst>
                <a:cxn ang="0">
                  <a:pos x="72" y="6"/>
                </a:cxn>
                <a:cxn ang="0">
                  <a:pos x="24" y="17"/>
                </a:cxn>
                <a:cxn ang="0">
                  <a:pos x="17" y="26"/>
                </a:cxn>
                <a:cxn ang="0">
                  <a:pos x="76" y="23"/>
                </a:cxn>
                <a:cxn ang="0">
                  <a:pos x="82" y="20"/>
                </a:cxn>
                <a:cxn ang="0">
                  <a:pos x="82" y="0"/>
                </a:cxn>
                <a:cxn ang="0">
                  <a:pos x="72" y="6"/>
                </a:cxn>
              </a:cxnLst>
              <a:rect l="0" t="0" r="r" b="b"/>
              <a:pathLst>
                <a:path w="82" h="37">
                  <a:moveTo>
                    <a:pt x="72" y="6"/>
                  </a:moveTo>
                  <a:cubicBezTo>
                    <a:pt x="57" y="23"/>
                    <a:pt x="24" y="17"/>
                    <a:pt x="24" y="17"/>
                  </a:cubicBezTo>
                  <a:cubicBezTo>
                    <a:pt x="24" y="17"/>
                    <a:pt x="0" y="16"/>
                    <a:pt x="17" y="26"/>
                  </a:cubicBezTo>
                  <a:cubicBezTo>
                    <a:pt x="33" y="37"/>
                    <a:pt x="53" y="32"/>
                    <a:pt x="76" y="23"/>
                  </a:cubicBezTo>
                  <a:cubicBezTo>
                    <a:pt x="78" y="22"/>
                    <a:pt x="80" y="21"/>
                    <a:pt x="82" y="20"/>
                  </a:cubicBezTo>
                  <a:lnTo>
                    <a:pt x="82" y="0"/>
                  </a:lnTo>
                  <a:cubicBezTo>
                    <a:pt x="79" y="1"/>
                    <a:pt x="75" y="2"/>
                    <a:pt x="72" y="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5001" y="1378"/>
              <a:ext cx="698" cy="167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8" y="14"/>
                </a:cxn>
                <a:cxn ang="0">
                  <a:pos x="57" y="22"/>
                </a:cxn>
                <a:cxn ang="0">
                  <a:pos x="117" y="23"/>
                </a:cxn>
                <a:cxn ang="0">
                  <a:pos x="114" y="8"/>
                </a:cxn>
                <a:cxn ang="0">
                  <a:pos x="82" y="3"/>
                </a:cxn>
                <a:cxn ang="0">
                  <a:pos x="21" y="1"/>
                </a:cxn>
              </a:cxnLst>
              <a:rect l="0" t="0" r="r" b="b"/>
              <a:pathLst>
                <a:path w="138" h="33">
                  <a:moveTo>
                    <a:pt x="21" y="1"/>
                  </a:moveTo>
                  <a:cubicBezTo>
                    <a:pt x="21" y="1"/>
                    <a:pt x="0" y="8"/>
                    <a:pt x="8" y="14"/>
                  </a:cubicBezTo>
                  <a:cubicBezTo>
                    <a:pt x="15" y="20"/>
                    <a:pt x="48" y="22"/>
                    <a:pt x="57" y="22"/>
                  </a:cubicBezTo>
                  <a:cubicBezTo>
                    <a:pt x="66" y="22"/>
                    <a:pt x="96" y="33"/>
                    <a:pt x="117" y="23"/>
                  </a:cubicBezTo>
                  <a:cubicBezTo>
                    <a:pt x="138" y="12"/>
                    <a:pt x="123" y="9"/>
                    <a:pt x="114" y="8"/>
                  </a:cubicBezTo>
                  <a:cubicBezTo>
                    <a:pt x="105" y="6"/>
                    <a:pt x="102" y="0"/>
                    <a:pt x="82" y="3"/>
                  </a:cubicBezTo>
                  <a:cubicBezTo>
                    <a:pt x="37" y="1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5077" y="1540"/>
              <a:ext cx="567" cy="146"/>
            </a:xfrm>
            <a:custGeom>
              <a:avLst/>
              <a:gdLst/>
              <a:ahLst/>
              <a:cxnLst>
                <a:cxn ang="0">
                  <a:pos x="98" y="19"/>
                </a:cxn>
                <a:cxn ang="0">
                  <a:pos x="103" y="4"/>
                </a:cxn>
                <a:cxn ang="0">
                  <a:pos x="74" y="10"/>
                </a:cxn>
                <a:cxn ang="0">
                  <a:pos x="36" y="6"/>
                </a:cxn>
                <a:cxn ang="0">
                  <a:pos x="2" y="4"/>
                </a:cxn>
                <a:cxn ang="0">
                  <a:pos x="98" y="19"/>
                </a:cxn>
              </a:cxnLst>
              <a:rect l="0" t="0" r="r" b="b"/>
              <a:pathLst>
                <a:path w="112" h="29">
                  <a:moveTo>
                    <a:pt x="98" y="19"/>
                  </a:moveTo>
                  <a:cubicBezTo>
                    <a:pt x="112" y="13"/>
                    <a:pt x="111" y="0"/>
                    <a:pt x="103" y="4"/>
                  </a:cubicBezTo>
                  <a:cubicBezTo>
                    <a:pt x="96" y="9"/>
                    <a:pt x="83" y="10"/>
                    <a:pt x="74" y="10"/>
                  </a:cubicBezTo>
                  <a:cubicBezTo>
                    <a:pt x="65" y="11"/>
                    <a:pt x="45" y="3"/>
                    <a:pt x="36" y="6"/>
                  </a:cubicBezTo>
                  <a:cubicBezTo>
                    <a:pt x="27" y="9"/>
                    <a:pt x="2" y="4"/>
                    <a:pt x="2" y="4"/>
                  </a:cubicBezTo>
                  <a:cubicBezTo>
                    <a:pt x="0" y="29"/>
                    <a:pt x="83" y="25"/>
                    <a:pt x="98" y="1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5042" y="1656"/>
              <a:ext cx="584" cy="480"/>
            </a:xfrm>
            <a:custGeom>
              <a:avLst/>
              <a:gdLst/>
              <a:ahLst/>
              <a:cxnLst>
                <a:cxn ang="0">
                  <a:pos x="3" y="53"/>
                </a:cxn>
                <a:cxn ang="0">
                  <a:pos x="26" y="54"/>
                </a:cxn>
                <a:cxn ang="0">
                  <a:pos x="50" y="77"/>
                </a:cxn>
                <a:cxn ang="0">
                  <a:pos x="59" y="84"/>
                </a:cxn>
                <a:cxn ang="0">
                  <a:pos x="81" y="52"/>
                </a:cxn>
                <a:cxn ang="0">
                  <a:pos x="111" y="52"/>
                </a:cxn>
                <a:cxn ang="0">
                  <a:pos x="79" y="27"/>
                </a:cxn>
                <a:cxn ang="0">
                  <a:pos x="37" y="16"/>
                </a:cxn>
                <a:cxn ang="0">
                  <a:pos x="12" y="41"/>
                </a:cxn>
                <a:cxn ang="0">
                  <a:pos x="3" y="53"/>
                </a:cxn>
              </a:cxnLst>
              <a:rect l="0" t="0" r="r" b="b"/>
              <a:pathLst>
                <a:path w="115" h="95">
                  <a:moveTo>
                    <a:pt x="3" y="53"/>
                  </a:moveTo>
                  <a:cubicBezTo>
                    <a:pt x="5" y="60"/>
                    <a:pt x="14" y="68"/>
                    <a:pt x="26" y="54"/>
                  </a:cubicBezTo>
                  <a:cubicBezTo>
                    <a:pt x="48" y="29"/>
                    <a:pt x="48" y="72"/>
                    <a:pt x="50" y="77"/>
                  </a:cubicBezTo>
                  <a:cubicBezTo>
                    <a:pt x="51" y="81"/>
                    <a:pt x="54" y="95"/>
                    <a:pt x="59" y="84"/>
                  </a:cubicBezTo>
                  <a:cubicBezTo>
                    <a:pt x="63" y="74"/>
                    <a:pt x="70" y="39"/>
                    <a:pt x="81" y="52"/>
                  </a:cubicBezTo>
                  <a:cubicBezTo>
                    <a:pt x="100" y="76"/>
                    <a:pt x="115" y="54"/>
                    <a:pt x="111" y="52"/>
                  </a:cubicBezTo>
                  <a:cubicBezTo>
                    <a:pt x="106" y="51"/>
                    <a:pt x="79" y="37"/>
                    <a:pt x="79" y="27"/>
                  </a:cubicBezTo>
                  <a:cubicBezTo>
                    <a:pt x="79" y="16"/>
                    <a:pt x="42" y="0"/>
                    <a:pt x="37" y="16"/>
                  </a:cubicBezTo>
                  <a:cubicBezTo>
                    <a:pt x="33" y="33"/>
                    <a:pt x="12" y="41"/>
                    <a:pt x="12" y="41"/>
                  </a:cubicBezTo>
                  <a:cubicBezTo>
                    <a:pt x="0" y="44"/>
                    <a:pt x="2" y="45"/>
                    <a:pt x="3" y="5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421" y="1464"/>
              <a:ext cx="329" cy="854"/>
            </a:xfrm>
            <a:custGeom>
              <a:avLst/>
              <a:gdLst/>
              <a:ahLst/>
              <a:cxnLst>
                <a:cxn ang="0">
                  <a:pos x="51" y="40"/>
                </a:cxn>
                <a:cxn ang="0">
                  <a:pos x="22" y="49"/>
                </a:cxn>
                <a:cxn ang="0">
                  <a:pos x="22" y="59"/>
                </a:cxn>
                <a:cxn ang="0">
                  <a:pos x="50" y="90"/>
                </a:cxn>
                <a:cxn ang="0">
                  <a:pos x="34" y="118"/>
                </a:cxn>
                <a:cxn ang="0">
                  <a:pos x="0" y="148"/>
                </a:cxn>
                <a:cxn ang="0">
                  <a:pos x="17" y="155"/>
                </a:cxn>
                <a:cxn ang="0">
                  <a:pos x="47" y="166"/>
                </a:cxn>
                <a:cxn ang="0">
                  <a:pos x="63" y="162"/>
                </a:cxn>
                <a:cxn ang="0">
                  <a:pos x="65" y="0"/>
                </a:cxn>
                <a:cxn ang="0">
                  <a:pos x="51" y="40"/>
                </a:cxn>
              </a:cxnLst>
              <a:rect l="0" t="0" r="r" b="b"/>
              <a:pathLst>
                <a:path w="65" h="169">
                  <a:moveTo>
                    <a:pt x="51" y="40"/>
                  </a:moveTo>
                  <a:cubicBezTo>
                    <a:pt x="44" y="46"/>
                    <a:pt x="30" y="49"/>
                    <a:pt x="22" y="49"/>
                  </a:cubicBezTo>
                  <a:cubicBezTo>
                    <a:pt x="13" y="48"/>
                    <a:pt x="14" y="56"/>
                    <a:pt x="22" y="59"/>
                  </a:cubicBezTo>
                  <a:cubicBezTo>
                    <a:pt x="30" y="62"/>
                    <a:pt x="49" y="75"/>
                    <a:pt x="50" y="90"/>
                  </a:cubicBezTo>
                  <a:cubicBezTo>
                    <a:pt x="50" y="104"/>
                    <a:pt x="51" y="115"/>
                    <a:pt x="34" y="118"/>
                  </a:cubicBezTo>
                  <a:cubicBezTo>
                    <a:pt x="18" y="122"/>
                    <a:pt x="3" y="124"/>
                    <a:pt x="0" y="148"/>
                  </a:cubicBezTo>
                  <a:cubicBezTo>
                    <a:pt x="0" y="148"/>
                    <a:pt x="10" y="154"/>
                    <a:pt x="17" y="155"/>
                  </a:cubicBezTo>
                  <a:cubicBezTo>
                    <a:pt x="23" y="155"/>
                    <a:pt x="42" y="163"/>
                    <a:pt x="47" y="166"/>
                  </a:cubicBezTo>
                  <a:cubicBezTo>
                    <a:pt x="51" y="169"/>
                    <a:pt x="58" y="167"/>
                    <a:pt x="63" y="162"/>
                  </a:cubicBezTo>
                  <a:lnTo>
                    <a:pt x="65" y="0"/>
                  </a:lnTo>
                  <a:cubicBezTo>
                    <a:pt x="64" y="8"/>
                    <a:pt x="58" y="36"/>
                    <a:pt x="51" y="4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Group 17"/>
          <p:cNvGrpSpPr/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2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5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69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0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1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2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3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5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6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7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8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8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9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0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4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5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6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7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8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99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2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7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09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19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0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1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4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6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1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7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39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0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1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5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7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9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1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2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7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8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60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61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62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63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65" name="Group 168"/>
          <p:cNvGrpSpPr/>
          <p:nvPr/>
        </p:nvGrpSpPr>
        <p:grpSpPr bwMode="auto">
          <a:xfrm>
            <a:off x="152400" y="4724400"/>
            <a:ext cx="1685925" cy="1557338"/>
            <a:chOff x="96" y="2784"/>
            <a:chExt cx="1062" cy="981"/>
          </a:xfrm>
        </p:grpSpPr>
        <p:sp>
          <p:nvSpPr>
            <p:cNvPr id="166" name="Freeform 169"/>
            <p:cNvSpPr/>
            <p:nvPr userDrawn="1"/>
          </p:nvSpPr>
          <p:spPr bwMode="auto"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67" name="Freeform 170"/>
            <p:cNvSpPr>
              <a:spLocks noEditPoints="1"/>
            </p:cNvSpPr>
            <p:nvPr userDrawn="1"/>
          </p:nvSpPr>
          <p:spPr bwMode="auto"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68" name="Freeform 171"/>
            <p:cNvSpPr/>
            <p:nvPr userDrawn="1"/>
          </p:nvSpPr>
          <p:spPr bwMode="auto"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69" name="Freeform 172"/>
            <p:cNvSpPr/>
            <p:nvPr userDrawn="1"/>
          </p:nvSpPr>
          <p:spPr bwMode="auto"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0" name="Freeform 173"/>
            <p:cNvSpPr/>
            <p:nvPr userDrawn="1"/>
          </p:nvSpPr>
          <p:spPr bwMode="auto"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1" name="Freeform 174"/>
            <p:cNvSpPr/>
            <p:nvPr userDrawn="1"/>
          </p:nvSpPr>
          <p:spPr bwMode="auto"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2" name="Freeform 175"/>
            <p:cNvSpPr/>
            <p:nvPr userDrawn="1"/>
          </p:nvSpPr>
          <p:spPr bwMode="auto"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3" name="Freeform 176"/>
            <p:cNvSpPr/>
            <p:nvPr userDrawn="1"/>
          </p:nvSpPr>
          <p:spPr bwMode="auto"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4" name="Freeform 177"/>
            <p:cNvSpPr/>
            <p:nvPr userDrawn="1"/>
          </p:nvSpPr>
          <p:spPr bwMode="auto"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5" name="Freeform 178"/>
            <p:cNvSpPr/>
            <p:nvPr userDrawn="1"/>
          </p:nvSpPr>
          <p:spPr bwMode="auto"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6" name="Freeform 179"/>
            <p:cNvSpPr/>
            <p:nvPr userDrawn="1"/>
          </p:nvSpPr>
          <p:spPr bwMode="auto"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7" name="Freeform 180"/>
            <p:cNvSpPr/>
            <p:nvPr userDrawn="1"/>
          </p:nvSpPr>
          <p:spPr bwMode="auto"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78" name="Freeform 181"/>
            <p:cNvSpPr/>
            <p:nvPr userDrawn="1"/>
          </p:nvSpPr>
          <p:spPr bwMode="auto"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147619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47623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79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301625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0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A2FD9-A353-4933-99F2-3EA585DF8C3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5C5D0-965B-40F8-9959-9DD1973202A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7" cy="5870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53163" cy="5870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59EFF-F060-4E73-9417-2FD1822E255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3AE84-8AD4-4642-8A7B-1BFA1A289A8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303D3-43C4-4F0D-ADD4-74F527DFC25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600200"/>
            <a:ext cx="40005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62500" y="3925888"/>
            <a:ext cx="4000500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AE95F-CB0A-4DAC-A8DD-7B3AF19A145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81534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3925888"/>
            <a:ext cx="8153400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C81DC-A8BA-4F45-BBA3-0AC297792DC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81534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3925888"/>
            <a:ext cx="8153400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B78D7-CB25-48B8-BEA9-3C12B20FB5E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0005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600200"/>
            <a:ext cx="4000500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609600" y="3925888"/>
            <a:ext cx="8153400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2229D-343C-4FB2-B083-35BDE284A89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1C7D-C63F-4C99-BF37-E7EDFF9B8CB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0"/>
            <a:ext cx="8153400" cy="44989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BDF0E-3EB7-431A-B269-8C785C2595E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6F210-B446-44B0-B43C-4676C4F7089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BC0CA-152C-49C2-A42B-DED9FD974A5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剪贴画占位符 2"/>
          <p:cNvSpPr>
            <a:spLocks noGrp="1"/>
          </p:cNvSpPr>
          <p:nvPr>
            <p:ph type="clipArt"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4D78E-006C-4A4F-9D3B-23AC8931FD7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98450" y="228600"/>
            <a:ext cx="8540750" cy="5870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35EF7-1D19-4665-9CFD-1254EE1F7DB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1AAEF-C428-4903-9836-4CE26FC5373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EFB01-378A-4C30-B0A7-E1271024F70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9BB32-A12F-4D38-8BF1-3B57399BA85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4A970-9942-44DB-92AD-43FB8332B92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41D0E-CD77-4254-B828-5D320320828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69167-6446-49E1-BF5E-9C39B5DDE85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5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3DCD2-B495-4F38-AA8F-86C8EB18F9B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 bwMode="auto">
          <a:xfrm>
            <a:off x="566738" y="0"/>
            <a:ext cx="7891462" cy="6821488"/>
            <a:chOff x="349" y="23"/>
            <a:chExt cx="4971" cy="4297"/>
          </a:xfrm>
        </p:grpSpPr>
        <p:sp>
          <p:nvSpPr>
            <p:cNvPr id="146435" name="Rectangle 3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36" name="Freeform 4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37" name="Freeform 5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38" name="Freeform 6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39" name="Freeform 7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0" name="Freeform 8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1" name="Freeform 9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2" name="Freeform 10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3" name="Freeform 11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4" name="Freeform 12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5" name="Freeform 13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6" name="Rectangle 14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7" name="Rectangle 15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8" name="Freeform 16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49" name="Freeform 17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0" name="Freeform 18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1" name="Freeform 19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2" name="Freeform 20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3" name="Freeform 21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4" name="Freeform 22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5" name="Freeform 23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6" name="Freeform 24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7" name="Freeform 25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8" name="Rectangle 26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59" name="Rectangle 27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0" name="Freeform 28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1" name="Freeform 29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2" name="Freeform 30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3" name="Freeform 31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4" name="Freeform 32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5" name="Freeform 33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6" name="Freeform 34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7" name="Freeform 35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8" name="Freeform 36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69" name="Freeform 37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0" name="Rectangle 38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1" name="Rectangle 39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2" name="Freeform 40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3" name="Freeform 41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4" name="Freeform 42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5" name="Freeform 43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6" name="Freeform 44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7" name="Freeform 45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8" name="Freeform 46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79" name="Freeform 47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0" name="Freeform 48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1" name="Freeform 49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2" name="Rectangle 50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3" name="Rectangle 51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4" name="Freeform 52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5" name="Freeform 53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6" name="Freeform 54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7" name="Freeform 55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8" name="Freeform 56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89" name="Freeform 57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0" name="Freeform 58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1" name="Freeform 59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2" name="Freeform 60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3" name="Freeform 61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4" name="Rectangle 62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5" name="Rectangle 63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6" name="Freeform 64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7" name="Freeform 65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8" name="Freeform 66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499" name="Freeform 67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0" name="Freeform 68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1" name="Freeform 69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2" name="Freeform 70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3" name="Freeform 71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4" name="Freeform 72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5" name="Freeform 73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6" name="Rectangle 74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7" name="Rectangle 75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8" name="Freeform 76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09" name="Freeform 77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0" name="Freeform 78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1" name="Freeform 79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2" name="Freeform 80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3" name="Freeform 81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4" name="Freeform 82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5" name="Freeform 83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6" name="Freeform 84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7" name="Freeform 85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8" name="Rectangle 86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19" name="Rectangle 87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0" name="Freeform 88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1" name="Freeform 89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2" name="Freeform 90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3" name="Freeform 91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4" name="Freeform 92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5" name="Freeform 93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6" name="Freeform 94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7" name="Freeform 95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8" name="Freeform 96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29" name="Freeform 97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0" name="Rectangle 98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1" name="Rectangle 99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2" name="Freeform 100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3" name="Freeform 101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4" name="Freeform 102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5" name="Freeform 103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6" name="Freeform 104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7" name="Freeform 105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8" name="Freeform 106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39" name="Freeform 107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0" name="Freeform 108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1" name="Freeform 109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2" name="Rectangle 110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3" name="Rectangle 111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4" name="Freeform 112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5" name="Freeform 113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6" name="Freeform 114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7" name="Freeform 115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8" name="Freeform 116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49" name="Freeform 117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0" name="Freeform 118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1" name="Freeform 119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2" name="Freeform 120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3" name="Freeform 121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4" name="Rectangle 122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5" name="Rectangle 123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6" name="Freeform 124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7" name="Freeform 125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8" name="Freeform 126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59" name="Freeform 127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0" name="Freeform 128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1" name="Freeform 129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2" name="Freeform 130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3" name="Freeform 131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4" name="Freeform 132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5" name="Freeform 133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6" name="Rectangle 134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7" name="Rectangle 135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8" name="Freeform 136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69" name="Freeform 137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0" name="Freeform 138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1" name="Freeform 139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2" name="Freeform 140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3" name="Freeform 141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4" name="Freeform 142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5" name="Freeform 143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6" name="Freeform 144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7" name="Freeform 145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0" y="60"/>
                </a:cxn>
                <a:cxn ang="0">
                  <a:pos x="4" y="6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8" name="Rectangle 146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60001"/>
              </a:schemeClr>
            </a:solidFill>
            <a:ln w="0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79" name="Freeform 147"/>
            <p:cNvSpPr/>
            <p:nvPr/>
          </p:nvSpPr>
          <p:spPr bwMode="auto"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60001"/>
              </a:schemeClr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2051" name="Group 148"/>
          <p:cNvGrpSpPr/>
          <p:nvPr/>
        </p:nvGrpSpPr>
        <p:grpSpPr bwMode="auto">
          <a:xfrm>
            <a:off x="1066800" y="3444875"/>
            <a:ext cx="533400" cy="492125"/>
            <a:chOff x="96" y="2784"/>
            <a:chExt cx="1062" cy="981"/>
          </a:xfrm>
        </p:grpSpPr>
        <p:sp>
          <p:nvSpPr>
            <p:cNvPr id="146581" name="Freeform 149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82" name="Freeform 150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83" name="Freeform 151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84" name="Freeform 152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85" name="Freeform 153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86" name="Freeform 154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87" name="Freeform 155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88" name="Freeform 156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89" name="Freeform 157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90" name="Freeform 158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91" name="Freeform 159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92" name="Freeform 160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93" name="Freeform 161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2052" name="Group 162"/>
          <p:cNvGrpSpPr/>
          <p:nvPr/>
        </p:nvGrpSpPr>
        <p:grpSpPr bwMode="auto">
          <a:xfrm>
            <a:off x="1066800" y="4552950"/>
            <a:ext cx="533400" cy="492125"/>
            <a:chOff x="96" y="2784"/>
            <a:chExt cx="1062" cy="981"/>
          </a:xfrm>
        </p:grpSpPr>
        <p:sp>
          <p:nvSpPr>
            <p:cNvPr id="146595" name="Freeform 163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96" name="Freeform 164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97" name="Freeform 165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98" name="Freeform 166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599" name="Freeform 167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00" name="Freeform 168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01" name="Freeform 169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02" name="Freeform 170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03" name="Freeform 171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04" name="Freeform 172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05" name="Freeform 173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06" name="Freeform 174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07" name="Freeform 175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2053" name="Group 176"/>
          <p:cNvGrpSpPr/>
          <p:nvPr/>
        </p:nvGrpSpPr>
        <p:grpSpPr bwMode="auto">
          <a:xfrm>
            <a:off x="1066800" y="5562600"/>
            <a:ext cx="533400" cy="492125"/>
            <a:chOff x="96" y="2784"/>
            <a:chExt cx="1062" cy="981"/>
          </a:xfrm>
        </p:grpSpPr>
        <p:sp>
          <p:nvSpPr>
            <p:cNvPr id="146609" name="Freeform 177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0" name="Freeform 178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1" name="Freeform 179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2" name="Freeform 180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3" name="Freeform 181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4" name="Freeform 182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5" name="Freeform 183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6" name="Freeform 184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7" name="Freeform 185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8" name="Freeform 186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19" name="Freeform 187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20" name="Freeform 188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21" name="Freeform 189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2054" name="Group 190"/>
          <p:cNvGrpSpPr/>
          <p:nvPr/>
        </p:nvGrpSpPr>
        <p:grpSpPr bwMode="auto">
          <a:xfrm>
            <a:off x="381000" y="3962400"/>
            <a:ext cx="533400" cy="492125"/>
            <a:chOff x="96" y="2784"/>
            <a:chExt cx="1062" cy="981"/>
          </a:xfrm>
        </p:grpSpPr>
        <p:sp>
          <p:nvSpPr>
            <p:cNvPr id="146623" name="Freeform 191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24" name="Freeform 192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25" name="Freeform 193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26" name="Freeform 194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27" name="Freeform 195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28" name="Freeform 196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29" name="Freeform 197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30" name="Freeform 198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31" name="Freeform 199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32" name="Freeform 200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33" name="Freeform 201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34" name="Freeform 202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35" name="Freeform 203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2055" name="Group 204"/>
          <p:cNvGrpSpPr/>
          <p:nvPr/>
        </p:nvGrpSpPr>
        <p:grpSpPr bwMode="auto">
          <a:xfrm>
            <a:off x="381000" y="5070475"/>
            <a:ext cx="533400" cy="492125"/>
            <a:chOff x="96" y="2784"/>
            <a:chExt cx="1062" cy="981"/>
          </a:xfrm>
        </p:grpSpPr>
        <p:sp>
          <p:nvSpPr>
            <p:cNvPr id="146637" name="Freeform 205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38" name="Freeform 206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39" name="Freeform 207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0" name="Freeform 208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1" name="Freeform 209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2" name="Freeform 210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3" name="Freeform 211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4" name="Freeform 212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5" name="Freeform 213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6" name="Freeform 214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7" name="Freeform 215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8" name="Freeform 216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49" name="Freeform 217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2056" name="Group 218"/>
          <p:cNvGrpSpPr/>
          <p:nvPr/>
        </p:nvGrpSpPr>
        <p:grpSpPr bwMode="auto">
          <a:xfrm>
            <a:off x="381000" y="6121400"/>
            <a:ext cx="533400" cy="492125"/>
            <a:chOff x="96" y="2784"/>
            <a:chExt cx="1062" cy="981"/>
          </a:xfrm>
        </p:grpSpPr>
        <p:sp>
          <p:nvSpPr>
            <p:cNvPr id="146651" name="Freeform 219"/>
            <p:cNvSpPr/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37" y="10"/>
                </a:cxn>
                <a:cxn ang="0">
                  <a:pos x="38" y="9"/>
                </a:cxn>
                <a:cxn ang="0">
                  <a:pos x="31" y="1"/>
                </a:cxn>
                <a:cxn ang="0">
                  <a:pos x="8" y="11"/>
                </a:cxn>
                <a:cxn ang="0">
                  <a:pos x="30" y="12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52" name="Freeform 220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/>
              <a:ahLst/>
              <a:cxnLst>
                <a:cxn ang="0">
                  <a:pos x="163" y="155"/>
                </a:cxn>
                <a:cxn ang="0">
                  <a:pos x="152" y="125"/>
                </a:cxn>
                <a:cxn ang="0">
                  <a:pos x="142" y="99"/>
                </a:cxn>
                <a:cxn ang="0">
                  <a:pos x="165" y="93"/>
                </a:cxn>
                <a:cxn ang="0">
                  <a:pos x="146" y="82"/>
                </a:cxn>
                <a:cxn ang="0">
                  <a:pos x="157" y="83"/>
                </a:cxn>
                <a:cxn ang="0">
                  <a:pos x="157" y="77"/>
                </a:cxn>
                <a:cxn ang="0">
                  <a:pos x="135" y="78"/>
                </a:cxn>
                <a:cxn ang="0">
                  <a:pos x="128" y="125"/>
                </a:cxn>
                <a:cxn ang="0">
                  <a:pos x="124" y="84"/>
                </a:cxn>
                <a:cxn ang="0">
                  <a:pos x="118" y="67"/>
                </a:cxn>
                <a:cxn ang="0">
                  <a:pos x="124" y="51"/>
                </a:cxn>
                <a:cxn ang="0">
                  <a:pos x="121" y="37"/>
                </a:cxn>
                <a:cxn ang="0">
                  <a:pos x="119" y="24"/>
                </a:cxn>
                <a:cxn ang="0">
                  <a:pos x="132" y="39"/>
                </a:cxn>
                <a:cxn ang="0">
                  <a:pos x="149" y="18"/>
                </a:cxn>
                <a:cxn ang="0">
                  <a:pos x="147" y="36"/>
                </a:cxn>
                <a:cxn ang="0">
                  <a:pos x="143" y="48"/>
                </a:cxn>
                <a:cxn ang="0">
                  <a:pos x="144" y="67"/>
                </a:cxn>
                <a:cxn ang="0">
                  <a:pos x="199" y="29"/>
                </a:cxn>
                <a:cxn ang="0">
                  <a:pos x="90" y="1"/>
                </a:cxn>
                <a:cxn ang="0">
                  <a:pos x="56" y="8"/>
                </a:cxn>
                <a:cxn ang="0">
                  <a:pos x="85" y="12"/>
                </a:cxn>
                <a:cxn ang="0">
                  <a:pos x="60" y="22"/>
                </a:cxn>
                <a:cxn ang="0">
                  <a:pos x="58" y="29"/>
                </a:cxn>
                <a:cxn ang="0">
                  <a:pos x="38" y="17"/>
                </a:cxn>
                <a:cxn ang="0">
                  <a:pos x="13" y="115"/>
                </a:cxn>
                <a:cxn ang="0">
                  <a:pos x="61" y="146"/>
                </a:cxn>
                <a:cxn ang="0">
                  <a:pos x="45" y="133"/>
                </a:cxn>
                <a:cxn ang="0">
                  <a:pos x="35" y="145"/>
                </a:cxn>
                <a:cxn ang="0">
                  <a:pos x="32" y="128"/>
                </a:cxn>
                <a:cxn ang="0">
                  <a:pos x="46" y="86"/>
                </a:cxn>
                <a:cxn ang="0">
                  <a:pos x="67" y="83"/>
                </a:cxn>
                <a:cxn ang="0">
                  <a:pos x="71" y="95"/>
                </a:cxn>
                <a:cxn ang="0">
                  <a:pos x="61" y="121"/>
                </a:cxn>
                <a:cxn ang="0">
                  <a:pos x="91" y="180"/>
                </a:cxn>
                <a:cxn ang="0">
                  <a:pos x="186" y="166"/>
                </a:cxn>
                <a:cxn ang="0">
                  <a:pos x="182" y="66"/>
                </a:cxn>
                <a:cxn ang="0">
                  <a:pos x="165" y="60"/>
                </a:cxn>
                <a:cxn ang="0">
                  <a:pos x="113" y="61"/>
                </a:cxn>
                <a:cxn ang="0">
                  <a:pos x="108" y="87"/>
                </a:cxn>
                <a:cxn ang="0">
                  <a:pos x="114" y="50"/>
                </a:cxn>
                <a:cxn ang="0">
                  <a:pos x="89" y="26"/>
                </a:cxn>
                <a:cxn ang="0">
                  <a:pos x="105" y="35"/>
                </a:cxn>
                <a:cxn ang="0">
                  <a:pos x="61" y="72"/>
                </a:cxn>
                <a:cxn ang="0">
                  <a:pos x="24" y="37"/>
                </a:cxn>
                <a:cxn ang="0">
                  <a:pos x="68" y="40"/>
                </a:cxn>
                <a:cxn ang="0">
                  <a:pos x="79" y="40"/>
                </a:cxn>
                <a:cxn ang="0">
                  <a:pos x="108" y="45"/>
                </a:cxn>
                <a:cxn ang="0">
                  <a:pos x="99" y="93"/>
                </a:cxn>
                <a:cxn ang="0">
                  <a:pos x="93" y="51"/>
                </a:cxn>
                <a:cxn ang="0">
                  <a:pos x="61" y="72"/>
                </a:cxn>
                <a:cxn ang="0">
                  <a:pos x="80" y="82"/>
                </a:cxn>
                <a:cxn ang="0">
                  <a:pos x="88" y="58"/>
                </a:cxn>
                <a:cxn ang="0">
                  <a:pos x="102" y="145"/>
                </a:cxn>
                <a:cxn ang="0">
                  <a:pos x="82" y="96"/>
                </a:cxn>
                <a:cxn ang="0">
                  <a:pos x="117" y="106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53" name="Freeform 221"/>
            <p:cNvSpPr/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9" y="20"/>
                </a:cxn>
                <a:cxn ang="0">
                  <a:pos x="14" y="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54" name="Freeform 222"/>
            <p:cNvSpPr/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4" y="25"/>
                </a:cxn>
                <a:cxn ang="0">
                  <a:pos x="15" y="16"/>
                </a:cxn>
                <a:cxn ang="0">
                  <a:pos x="13" y="8"/>
                </a:cxn>
                <a:cxn ang="0">
                  <a:pos x="7" y="10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55" name="Freeform 223"/>
            <p:cNvSpPr/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9" y="1"/>
                </a:cxn>
                <a:cxn ang="0">
                  <a:pos x="1" y="9"/>
                </a:cxn>
                <a:cxn ang="0">
                  <a:pos x="22" y="21"/>
                </a:cxn>
                <a:cxn ang="0">
                  <a:pos x="34" y="20"/>
                </a:cxn>
                <a:cxn ang="0">
                  <a:pos x="40" y="19"/>
                </a:cxn>
                <a:cxn ang="0">
                  <a:pos x="40" y="2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56" name="Freeform 224"/>
            <p:cNvSpPr/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11" y="2"/>
                </a:cxn>
                <a:cxn ang="0">
                  <a:pos x="4" y="20"/>
                </a:cxn>
                <a:cxn ang="0">
                  <a:pos x="28" y="22"/>
                </a:cxn>
                <a:cxn ang="0">
                  <a:pos x="24" y="2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57" name="Freeform 225"/>
            <p:cNvSpPr/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4" y="5"/>
                </a:cxn>
                <a:cxn ang="0">
                  <a:pos x="5" y="0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58" name="Freeform 226"/>
            <p:cNvSpPr/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25" y="6"/>
                </a:cxn>
                <a:cxn ang="0">
                  <a:pos x="17" y="1"/>
                </a:cxn>
                <a:cxn ang="0">
                  <a:pos x="7" y="11"/>
                </a:cxn>
                <a:cxn ang="0">
                  <a:pos x="7" y="13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59" name="Freeform 227"/>
            <p:cNvSpPr/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8" y="10"/>
                </a:cxn>
                <a:cxn ang="0">
                  <a:pos x="6" y="13"/>
                </a:cxn>
                <a:cxn ang="0">
                  <a:pos x="27" y="12"/>
                </a:cxn>
                <a:cxn ang="0">
                  <a:pos x="25" y="6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60" name="Freeform 228"/>
            <p:cNvSpPr/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/>
              <a:ahLst/>
              <a:cxnLst>
                <a:cxn ang="0">
                  <a:pos x="40" y="3"/>
                </a:cxn>
                <a:cxn ang="0">
                  <a:pos x="29" y="1"/>
                </a:cxn>
                <a:cxn ang="0">
                  <a:pos x="7" y="0"/>
                </a:cxn>
                <a:cxn ang="0">
                  <a:pos x="2" y="5"/>
                </a:cxn>
                <a:cxn ang="0">
                  <a:pos x="20" y="8"/>
                </a:cxn>
                <a:cxn ang="0">
                  <a:pos x="41" y="8"/>
                </a:cxn>
                <a:cxn ang="0">
                  <a:pos x="40" y="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61" name="Freeform 229"/>
            <p:cNvSpPr/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/>
              <a:ahLst/>
              <a:cxnLst>
                <a:cxn ang="0">
                  <a:pos x="37" y="2"/>
                </a:cxn>
                <a:cxn ang="0">
                  <a:pos x="26" y="4"/>
                </a:cxn>
                <a:cxn ang="0">
                  <a:pos x="13" y="3"/>
                </a:cxn>
                <a:cxn ang="0">
                  <a:pos x="1" y="2"/>
                </a:cxn>
                <a:cxn ang="0">
                  <a:pos x="35" y="8"/>
                </a:cxn>
                <a:cxn ang="0">
                  <a:pos x="37" y="2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62" name="Freeform 230"/>
            <p:cNvSpPr/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13" y="6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9" y="19"/>
                </a:cxn>
                <a:cxn ang="0">
                  <a:pos x="17" y="27"/>
                </a:cxn>
                <a:cxn ang="0">
                  <a:pos x="21" y="30"/>
                </a:cxn>
                <a:cxn ang="0">
                  <a:pos x="29" y="19"/>
                </a:cxn>
                <a:cxn ang="0">
                  <a:pos x="39" y="19"/>
                </a:cxn>
                <a:cxn ang="0">
                  <a:pos x="28" y="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146663" name="Freeform 231"/>
            <p:cNvSpPr/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8" y="17"/>
                </a:cxn>
                <a:cxn ang="0">
                  <a:pos x="7" y="20"/>
                </a:cxn>
                <a:cxn ang="0">
                  <a:pos x="7" y="23"/>
                </a:cxn>
                <a:cxn ang="0">
                  <a:pos x="17" y="34"/>
                </a:cxn>
                <a:cxn ang="0">
                  <a:pos x="12" y="45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6" y="62"/>
                </a:cxn>
                <a:cxn ang="0">
                  <a:pos x="23" y="57"/>
                </a:cxn>
                <a:cxn ang="0">
                  <a:pos x="25" y="14"/>
                </a:cxn>
                <a:cxn ang="0">
                  <a:pos x="25" y="2"/>
                </a:cxn>
                <a:cxn ang="0">
                  <a:pos x="22" y="2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2057" name="Group 232"/>
          <p:cNvGrpSpPr/>
          <p:nvPr/>
        </p:nvGrpSpPr>
        <p:grpSpPr bwMode="auto">
          <a:xfrm>
            <a:off x="6934200" y="-7938"/>
            <a:ext cx="2317750" cy="2063751"/>
            <a:chOff x="4080" y="-5"/>
            <a:chExt cx="1748" cy="1556"/>
          </a:xfrm>
        </p:grpSpPr>
        <p:sp>
          <p:nvSpPr>
            <p:cNvPr id="146665" name="Freeform 233"/>
            <p:cNvSpPr/>
            <p:nvPr userDrawn="1"/>
          </p:nvSpPr>
          <p:spPr bwMode="auto">
            <a:xfrm>
              <a:off x="4161" y="-5"/>
              <a:ext cx="1585" cy="1443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11" y="71"/>
                </a:cxn>
                <a:cxn ang="0">
                  <a:pos x="25" y="393"/>
                </a:cxn>
                <a:cxn ang="0">
                  <a:pos x="54" y="457"/>
                </a:cxn>
                <a:cxn ang="0">
                  <a:pos x="158" y="482"/>
                </a:cxn>
                <a:cxn ang="0">
                  <a:pos x="204" y="495"/>
                </a:cxn>
                <a:cxn ang="0">
                  <a:pos x="520" y="475"/>
                </a:cxn>
                <a:cxn ang="0">
                  <a:pos x="533" y="167"/>
                </a:cxn>
                <a:cxn ang="0">
                  <a:pos x="369" y="16"/>
                </a:cxn>
                <a:cxn ang="0">
                  <a:pos x="249" y="29"/>
                </a:cxn>
                <a:cxn ang="0">
                  <a:pos x="198" y="11"/>
                </a:cxn>
                <a:cxn ang="0">
                  <a:pos x="151" y="2"/>
                </a:cxn>
                <a:cxn ang="0">
                  <a:pos x="23" y="4"/>
                </a:cxn>
              </a:cxnLst>
              <a:rect l="0" t="0" r="r" b="b"/>
              <a:pathLst>
                <a:path w="546" h="497">
                  <a:moveTo>
                    <a:pt x="23" y="4"/>
                  </a:moveTo>
                  <a:cubicBezTo>
                    <a:pt x="23" y="4"/>
                    <a:pt x="0" y="34"/>
                    <a:pt x="11" y="71"/>
                  </a:cubicBezTo>
                  <a:cubicBezTo>
                    <a:pt x="19" y="100"/>
                    <a:pt x="25" y="393"/>
                    <a:pt x="25" y="393"/>
                  </a:cubicBezTo>
                  <a:cubicBezTo>
                    <a:pt x="25" y="393"/>
                    <a:pt x="42" y="452"/>
                    <a:pt x="54" y="457"/>
                  </a:cubicBezTo>
                  <a:cubicBezTo>
                    <a:pt x="66" y="462"/>
                    <a:pt x="158" y="482"/>
                    <a:pt x="158" y="482"/>
                  </a:cubicBezTo>
                  <a:cubicBezTo>
                    <a:pt x="158" y="482"/>
                    <a:pt x="191" y="497"/>
                    <a:pt x="204" y="495"/>
                  </a:cubicBezTo>
                  <a:cubicBezTo>
                    <a:pt x="217" y="494"/>
                    <a:pt x="506" y="487"/>
                    <a:pt x="520" y="475"/>
                  </a:cubicBezTo>
                  <a:cubicBezTo>
                    <a:pt x="533" y="463"/>
                    <a:pt x="546" y="218"/>
                    <a:pt x="533" y="167"/>
                  </a:cubicBezTo>
                  <a:cubicBezTo>
                    <a:pt x="520" y="117"/>
                    <a:pt x="404" y="14"/>
                    <a:pt x="369" y="16"/>
                  </a:cubicBezTo>
                  <a:cubicBezTo>
                    <a:pt x="335" y="17"/>
                    <a:pt x="249" y="29"/>
                    <a:pt x="249" y="29"/>
                  </a:cubicBezTo>
                  <a:lnTo>
                    <a:pt x="198" y="11"/>
                  </a:lnTo>
                  <a:lnTo>
                    <a:pt x="151" y="2"/>
                  </a:lnTo>
                  <a:cubicBezTo>
                    <a:pt x="151" y="2"/>
                    <a:pt x="79" y="0"/>
                    <a:pt x="23" y="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grpSp>
          <p:nvGrpSpPr>
            <p:cNvPr id="2064" name="Group 234"/>
            <p:cNvGrpSpPr/>
            <p:nvPr userDrawn="1"/>
          </p:nvGrpSpPr>
          <p:grpSpPr bwMode="auto">
            <a:xfrm>
              <a:off x="4080" y="0"/>
              <a:ext cx="1748" cy="1551"/>
              <a:chOff x="2918" y="18"/>
              <a:chExt cx="2958" cy="2699"/>
            </a:xfrm>
          </p:grpSpPr>
          <p:sp>
            <p:nvSpPr>
              <p:cNvPr id="146667" name="Freeform 235"/>
              <p:cNvSpPr/>
              <p:nvPr/>
            </p:nvSpPr>
            <p:spPr bwMode="auto">
              <a:xfrm>
                <a:off x="3060" y="18"/>
                <a:ext cx="490" cy="187"/>
              </a:xfrm>
              <a:custGeom>
                <a:avLst/>
                <a:gdLst/>
                <a:ahLst/>
                <a:cxnLst>
                  <a:cxn ang="0">
                    <a:pos x="71" y="25"/>
                  </a:cxn>
                  <a:cxn ang="0">
                    <a:pos x="91" y="20"/>
                  </a:cxn>
                  <a:cxn ang="0">
                    <a:pos x="92" y="17"/>
                  </a:cxn>
                  <a:cxn ang="0">
                    <a:pos x="88" y="0"/>
                  </a:cxn>
                  <a:cxn ang="0">
                    <a:pos x="25" y="0"/>
                  </a:cxn>
                  <a:cxn ang="0">
                    <a:pos x="10" y="22"/>
                  </a:cxn>
                  <a:cxn ang="0">
                    <a:pos x="71" y="25"/>
                  </a:cxn>
                </a:cxnLst>
                <a:rect l="0" t="0" r="r" b="b"/>
                <a:pathLst>
                  <a:path w="97" h="37">
                    <a:moveTo>
                      <a:pt x="71" y="25"/>
                    </a:moveTo>
                    <a:cubicBezTo>
                      <a:pt x="81" y="22"/>
                      <a:pt x="87" y="21"/>
                      <a:pt x="91" y="20"/>
                    </a:cubicBezTo>
                    <a:cubicBezTo>
                      <a:pt x="91" y="19"/>
                      <a:pt x="91" y="19"/>
                      <a:pt x="92" y="17"/>
                    </a:cubicBezTo>
                    <a:cubicBezTo>
                      <a:pt x="97" y="11"/>
                      <a:pt x="95" y="4"/>
                      <a:pt x="88" y="0"/>
                    </a:cubicBezTo>
                    <a:lnTo>
                      <a:pt x="25" y="0"/>
                    </a:lnTo>
                    <a:cubicBezTo>
                      <a:pt x="10" y="3"/>
                      <a:pt x="0" y="10"/>
                      <a:pt x="10" y="22"/>
                    </a:cubicBezTo>
                    <a:cubicBezTo>
                      <a:pt x="10" y="22"/>
                      <a:pt x="28" y="37"/>
                      <a:pt x="71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68" name="Freeform 236"/>
              <p:cNvSpPr>
                <a:spLocks noEditPoints="1"/>
              </p:cNvSpPr>
              <p:nvPr/>
            </p:nvSpPr>
            <p:spPr bwMode="auto">
              <a:xfrm>
                <a:off x="2918" y="18"/>
                <a:ext cx="2958" cy="2699"/>
              </a:xfrm>
              <a:custGeom>
                <a:avLst/>
                <a:gdLst/>
                <a:ahLst/>
                <a:cxnLst>
                  <a:cxn ang="0">
                    <a:pos x="504" y="1"/>
                  </a:cxn>
                  <a:cxn ang="0">
                    <a:pos x="157" y="0"/>
                  </a:cxn>
                  <a:cxn ang="0">
                    <a:pos x="225" y="21"/>
                  </a:cxn>
                  <a:cxn ang="0">
                    <a:pos x="174" y="39"/>
                  </a:cxn>
                  <a:cxn ang="0">
                    <a:pos x="207" y="71"/>
                  </a:cxn>
                  <a:cxn ang="0">
                    <a:pos x="74" y="60"/>
                  </a:cxn>
                  <a:cxn ang="0">
                    <a:pos x="26" y="63"/>
                  </a:cxn>
                  <a:cxn ang="0">
                    <a:pos x="199" y="487"/>
                  </a:cxn>
                  <a:cxn ang="0">
                    <a:pos x="144" y="341"/>
                  </a:cxn>
                  <a:cxn ang="0">
                    <a:pos x="105" y="376"/>
                  </a:cxn>
                  <a:cxn ang="0">
                    <a:pos x="94" y="435"/>
                  </a:cxn>
                  <a:cxn ang="0">
                    <a:pos x="124" y="265"/>
                  </a:cxn>
                  <a:cxn ang="0">
                    <a:pos x="153" y="228"/>
                  </a:cxn>
                  <a:cxn ang="0">
                    <a:pos x="209" y="237"/>
                  </a:cxn>
                  <a:cxn ang="0">
                    <a:pos x="188" y="306"/>
                  </a:cxn>
                  <a:cxn ang="0">
                    <a:pos x="192" y="395"/>
                  </a:cxn>
                  <a:cxn ang="0">
                    <a:pos x="515" y="483"/>
                  </a:cxn>
                  <a:cxn ang="0">
                    <a:pos x="454" y="427"/>
                  </a:cxn>
                  <a:cxn ang="0">
                    <a:pos x="425" y="345"/>
                  </a:cxn>
                  <a:cxn ang="0">
                    <a:pos x="396" y="270"/>
                  </a:cxn>
                  <a:cxn ang="0">
                    <a:pos x="460" y="256"/>
                  </a:cxn>
                  <a:cxn ang="0">
                    <a:pos x="407" y="223"/>
                  </a:cxn>
                  <a:cxn ang="0">
                    <a:pos x="439" y="226"/>
                  </a:cxn>
                  <a:cxn ang="0">
                    <a:pos x="438" y="209"/>
                  </a:cxn>
                  <a:cxn ang="0">
                    <a:pos x="376" y="211"/>
                  </a:cxn>
                  <a:cxn ang="0">
                    <a:pos x="357" y="343"/>
                  </a:cxn>
                  <a:cxn ang="0">
                    <a:pos x="347" y="230"/>
                  </a:cxn>
                  <a:cxn ang="0">
                    <a:pos x="331" y="182"/>
                  </a:cxn>
                  <a:cxn ang="0">
                    <a:pos x="347" y="136"/>
                  </a:cxn>
                  <a:cxn ang="0">
                    <a:pos x="339" y="99"/>
                  </a:cxn>
                  <a:cxn ang="0">
                    <a:pos x="331" y="62"/>
                  </a:cxn>
                  <a:cxn ang="0">
                    <a:pos x="369" y="103"/>
                  </a:cxn>
                  <a:cxn ang="0">
                    <a:pos x="415" y="47"/>
                  </a:cxn>
                  <a:cxn ang="0">
                    <a:pos x="409" y="95"/>
                  </a:cxn>
                  <a:cxn ang="0">
                    <a:pos x="401" y="130"/>
                  </a:cxn>
                  <a:cxn ang="0">
                    <a:pos x="401" y="181"/>
                  </a:cxn>
                  <a:cxn ang="0">
                    <a:pos x="558" y="181"/>
                  </a:cxn>
                  <a:cxn ang="0">
                    <a:pos x="554" y="76"/>
                  </a:cxn>
                  <a:cxn ang="0">
                    <a:pos x="249" y="69"/>
                  </a:cxn>
                  <a:cxn ang="0">
                    <a:pos x="293" y="93"/>
                  </a:cxn>
                  <a:cxn ang="0">
                    <a:pos x="171" y="195"/>
                  </a:cxn>
                  <a:cxn ang="0">
                    <a:pos x="69" y="98"/>
                  </a:cxn>
                  <a:cxn ang="0">
                    <a:pos x="191" y="106"/>
                  </a:cxn>
                  <a:cxn ang="0">
                    <a:pos x="220" y="105"/>
                  </a:cxn>
                  <a:cxn ang="0">
                    <a:pos x="302" y="121"/>
                  </a:cxn>
                  <a:cxn ang="0">
                    <a:pos x="276" y="256"/>
                  </a:cxn>
                  <a:cxn ang="0">
                    <a:pos x="260" y="137"/>
                  </a:cxn>
                  <a:cxn ang="0">
                    <a:pos x="171" y="195"/>
                  </a:cxn>
                  <a:cxn ang="0">
                    <a:pos x="223" y="225"/>
                  </a:cxn>
                  <a:cxn ang="0">
                    <a:pos x="247" y="158"/>
                  </a:cxn>
                  <a:cxn ang="0">
                    <a:pos x="326" y="292"/>
                  </a:cxn>
                  <a:cxn ang="0">
                    <a:pos x="215" y="321"/>
                  </a:cxn>
                  <a:cxn ang="0">
                    <a:pos x="309" y="277"/>
                  </a:cxn>
                  <a:cxn ang="0">
                    <a:pos x="318" y="133"/>
                  </a:cxn>
                  <a:cxn ang="0">
                    <a:pos x="313" y="213"/>
                  </a:cxn>
                  <a:cxn ang="0">
                    <a:pos x="299" y="144"/>
                  </a:cxn>
                  <a:cxn ang="0">
                    <a:pos x="507" y="179"/>
                  </a:cxn>
                  <a:cxn ang="0">
                    <a:pos x="461" y="162"/>
                  </a:cxn>
                </a:cxnLst>
                <a:rect l="0" t="0" r="r" b="b"/>
                <a:pathLst>
                  <a:path w="585" h="534">
                    <a:moveTo>
                      <a:pt x="554" y="76"/>
                    </a:moveTo>
                    <a:cubicBezTo>
                      <a:pt x="551" y="32"/>
                      <a:pt x="543" y="9"/>
                      <a:pt x="504" y="1"/>
                    </a:cubicBezTo>
                    <a:cubicBezTo>
                      <a:pt x="500" y="1"/>
                      <a:pt x="494" y="0"/>
                      <a:pt x="486" y="0"/>
                    </a:cubicBezTo>
                    <a:lnTo>
                      <a:pt x="157" y="0"/>
                    </a:lnTo>
                    <a:cubicBezTo>
                      <a:pt x="156" y="5"/>
                      <a:pt x="153" y="17"/>
                      <a:pt x="158" y="17"/>
                    </a:cubicBezTo>
                    <a:cubicBezTo>
                      <a:pt x="171" y="17"/>
                      <a:pt x="223" y="21"/>
                      <a:pt x="225" y="21"/>
                    </a:cubicBezTo>
                    <a:cubicBezTo>
                      <a:pt x="226" y="21"/>
                      <a:pt x="250" y="16"/>
                      <a:pt x="237" y="28"/>
                    </a:cubicBezTo>
                    <a:cubicBezTo>
                      <a:pt x="223" y="41"/>
                      <a:pt x="192" y="41"/>
                      <a:pt x="174" y="39"/>
                    </a:cubicBezTo>
                    <a:cubicBezTo>
                      <a:pt x="131" y="36"/>
                      <a:pt x="152" y="56"/>
                      <a:pt x="168" y="56"/>
                    </a:cubicBezTo>
                    <a:cubicBezTo>
                      <a:pt x="218" y="56"/>
                      <a:pt x="228" y="68"/>
                      <a:pt x="207" y="71"/>
                    </a:cubicBezTo>
                    <a:cubicBezTo>
                      <a:pt x="186" y="74"/>
                      <a:pt x="182" y="73"/>
                      <a:pt x="162" y="76"/>
                    </a:cubicBezTo>
                    <a:cubicBezTo>
                      <a:pt x="7" y="101"/>
                      <a:pt x="59" y="60"/>
                      <a:pt x="74" y="60"/>
                    </a:cubicBezTo>
                    <a:cubicBezTo>
                      <a:pt x="139" y="59"/>
                      <a:pt x="123" y="37"/>
                      <a:pt x="107" y="42"/>
                    </a:cubicBezTo>
                    <a:cubicBezTo>
                      <a:pt x="91" y="46"/>
                      <a:pt x="34" y="27"/>
                      <a:pt x="26" y="63"/>
                    </a:cubicBezTo>
                    <a:cubicBezTo>
                      <a:pt x="19" y="100"/>
                      <a:pt x="42" y="282"/>
                      <a:pt x="36" y="317"/>
                    </a:cubicBezTo>
                    <a:cubicBezTo>
                      <a:pt x="0" y="534"/>
                      <a:pt x="199" y="487"/>
                      <a:pt x="199" y="487"/>
                    </a:cubicBezTo>
                    <a:cubicBezTo>
                      <a:pt x="156" y="453"/>
                      <a:pt x="174" y="421"/>
                      <a:pt x="171" y="403"/>
                    </a:cubicBezTo>
                    <a:cubicBezTo>
                      <a:pt x="161" y="345"/>
                      <a:pt x="154" y="337"/>
                      <a:pt x="144" y="341"/>
                    </a:cubicBezTo>
                    <a:cubicBezTo>
                      <a:pt x="121" y="352"/>
                      <a:pt x="123" y="358"/>
                      <a:pt x="126" y="367"/>
                    </a:cubicBezTo>
                    <a:cubicBezTo>
                      <a:pt x="142" y="416"/>
                      <a:pt x="105" y="376"/>
                      <a:pt x="105" y="376"/>
                    </a:cubicBezTo>
                    <a:cubicBezTo>
                      <a:pt x="98" y="380"/>
                      <a:pt x="95" y="390"/>
                      <a:pt x="99" y="399"/>
                    </a:cubicBezTo>
                    <a:cubicBezTo>
                      <a:pt x="131" y="463"/>
                      <a:pt x="101" y="446"/>
                      <a:pt x="94" y="435"/>
                    </a:cubicBezTo>
                    <a:cubicBezTo>
                      <a:pt x="61" y="390"/>
                      <a:pt x="92" y="366"/>
                      <a:pt x="88" y="352"/>
                    </a:cubicBezTo>
                    <a:cubicBezTo>
                      <a:pt x="75" y="295"/>
                      <a:pt x="118" y="274"/>
                      <a:pt x="124" y="265"/>
                    </a:cubicBezTo>
                    <a:cubicBezTo>
                      <a:pt x="130" y="256"/>
                      <a:pt x="127" y="253"/>
                      <a:pt x="129" y="234"/>
                    </a:cubicBezTo>
                    <a:cubicBezTo>
                      <a:pt x="136" y="195"/>
                      <a:pt x="155" y="216"/>
                      <a:pt x="153" y="228"/>
                    </a:cubicBezTo>
                    <a:cubicBezTo>
                      <a:pt x="148" y="274"/>
                      <a:pt x="176" y="242"/>
                      <a:pt x="186" y="228"/>
                    </a:cubicBezTo>
                    <a:cubicBezTo>
                      <a:pt x="218" y="186"/>
                      <a:pt x="214" y="229"/>
                      <a:pt x="209" y="237"/>
                    </a:cubicBezTo>
                    <a:cubicBezTo>
                      <a:pt x="203" y="244"/>
                      <a:pt x="198" y="255"/>
                      <a:pt x="200" y="260"/>
                    </a:cubicBezTo>
                    <a:cubicBezTo>
                      <a:pt x="208" y="283"/>
                      <a:pt x="193" y="305"/>
                      <a:pt x="188" y="306"/>
                    </a:cubicBezTo>
                    <a:cubicBezTo>
                      <a:pt x="184" y="308"/>
                      <a:pt x="170" y="314"/>
                      <a:pt x="170" y="332"/>
                    </a:cubicBezTo>
                    <a:cubicBezTo>
                      <a:pt x="171" y="350"/>
                      <a:pt x="192" y="382"/>
                      <a:pt x="192" y="395"/>
                    </a:cubicBezTo>
                    <a:cubicBezTo>
                      <a:pt x="193" y="492"/>
                      <a:pt x="236" y="499"/>
                      <a:pt x="255" y="497"/>
                    </a:cubicBezTo>
                    <a:cubicBezTo>
                      <a:pt x="275" y="496"/>
                      <a:pt x="445" y="490"/>
                      <a:pt x="515" y="483"/>
                    </a:cubicBezTo>
                    <a:cubicBezTo>
                      <a:pt x="585" y="477"/>
                      <a:pt x="538" y="458"/>
                      <a:pt x="518" y="458"/>
                    </a:cubicBezTo>
                    <a:cubicBezTo>
                      <a:pt x="467" y="458"/>
                      <a:pt x="454" y="427"/>
                      <a:pt x="454" y="427"/>
                    </a:cubicBezTo>
                    <a:cubicBezTo>
                      <a:pt x="454" y="427"/>
                      <a:pt x="453" y="405"/>
                      <a:pt x="431" y="400"/>
                    </a:cubicBezTo>
                    <a:cubicBezTo>
                      <a:pt x="376" y="385"/>
                      <a:pt x="411" y="353"/>
                      <a:pt x="425" y="345"/>
                    </a:cubicBezTo>
                    <a:cubicBezTo>
                      <a:pt x="438" y="338"/>
                      <a:pt x="430" y="335"/>
                      <a:pt x="420" y="329"/>
                    </a:cubicBezTo>
                    <a:cubicBezTo>
                      <a:pt x="398" y="316"/>
                      <a:pt x="394" y="300"/>
                      <a:pt x="396" y="270"/>
                    </a:cubicBezTo>
                    <a:cubicBezTo>
                      <a:pt x="397" y="240"/>
                      <a:pt x="416" y="249"/>
                      <a:pt x="416" y="249"/>
                    </a:cubicBezTo>
                    <a:cubicBezTo>
                      <a:pt x="416" y="249"/>
                      <a:pt x="448" y="262"/>
                      <a:pt x="460" y="256"/>
                    </a:cubicBezTo>
                    <a:cubicBezTo>
                      <a:pt x="472" y="250"/>
                      <a:pt x="467" y="239"/>
                      <a:pt x="461" y="244"/>
                    </a:cubicBezTo>
                    <a:cubicBezTo>
                      <a:pt x="455" y="248"/>
                      <a:pt x="412" y="244"/>
                      <a:pt x="407" y="223"/>
                    </a:cubicBezTo>
                    <a:cubicBezTo>
                      <a:pt x="403" y="202"/>
                      <a:pt x="418" y="213"/>
                      <a:pt x="422" y="214"/>
                    </a:cubicBezTo>
                    <a:cubicBezTo>
                      <a:pt x="427" y="216"/>
                      <a:pt x="427" y="220"/>
                      <a:pt x="439" y="226"/>
                    </a:cubicBezTo>
                    <a:cubicBezTo>
                      <a:pt x="468" y="241"/>
                      <a:pt x="454" y="224"/>
                      <a:pt x="454" y="224"/>
                    </a:cubicBezTo>
                    <a:cubicBezTo>
                      <a:pt x="454" y="224"/>
                      <a:pt x="454" y="224"/>
                      <a:pt x="438" y="209"/>
                    </a:cubicBezTo>
                    <a:cubicBezTo>
                      <a:pt x="423" y="194"/>
                      <a:pt x="406" y="199"/>
                      <a:pt x="389" y="199"/>
                    </a:cubicBezTo>
                    <a:cubicBezTo>
                      <a:pt x="373" y="199"/>
                      <a:pt x="376" y="211"/>
                      <a:pt x="376" y="211"/>
                    </a:cubicBezTo>
                    <a:cubicBezTo>
                      <a:pt x="376" y="211"/>
                      <a:pt x="373" y="242"/>
                      <a:pt x="370" y="291"/>
                    </a:cubicBezTo>
                    <a:cubicBezTo>
                      <a:pt x="368" y="341"/>
                      <a:pt x="360" y="347"/>
                      <a:pt x="357" y="343"/>
                    </a:cubicBezTo>
                    <a:cubicBezTo>
                      <a:pt x="354" y="338"/>
                      <a:pt x="350" y="313"/>
                      <a:pt x="350" y="305"/>
                    </a:cubicBezTo>
                    <a:cubicBezTo>
                      <a:pt x="350" y="298"/>
                      <a:pt x="345" y="264"/>
                      <a:pt x="347" y="230"/>
                    </a:cubicBezTo>
                    <a:cubicBezTo>
                      <a:pt x="350" y="195"/>
                      <a:pt x="356" y="210"/>
                      <a:pt x="334" y="201"/>
                    </a:cubicBezTo>
                    <a:cubicBezTo>
                      <a:pt x="311" y="192"/>
                      <a:pt x="323" y="182"/>
                      <a:pt x="331" y="182"/>
                    </a:cubicBezTo>
                    <a:cubicBezTo>
                      <a:pt x="338" y="182"/>
                      <a:pt x="350" y="189"/>
                      <a:pt x="352" y="181"/>
                    </a:cubicBezTo>
                    <a:cubicBezTo>
                      <a:pt x="356" y="160"/>
                      <a:pt x="359" y="141"/>
                      <a:pt x="347" y="136"/>
                    </a:cubicBezTo>
                    <a:cubicBezTo>
                      <a:pt x="322" y="127"/>
                      <a:pt x="332" y="121"/>
                      <a:pt x="341" y="118"/>
                    </a:cubicBezTo>
                    <a:cubicBezTo>
                      <a:pt x="350" y="115"/>
                      <a:pt x="352" y="94"/>
                      <a:pt x="339" y="99"/>
                    </a:cubicBezTo>
                    <a:cubicBezTo>
                      <a:pt x="313" y="107"/>
                      <a:pt x="316" y="85"/>
                      <a:pt x="321" y="82"/>
                    </a:cubicBezTo>
                    <a:cubicBezTo>
                      <a:pt x="325" y="79"/>
                      <a:pt x="334" y="83"/>
                      <a:pt x="331" y="62"/>
                    </a:cubicBezTo>
                    <a:cubicBezTo>
                      <a:pt x="328" y="41"/>
                      <a:pt x="347" y="34"/>
                      <a:pt x="351" y="53"/>
                    </a:cubicBezTo>
                    <a:cubicBezTo>
                      <a:pt x="354" y="73"/>
                      <a:pt x="363" y="112"/>
                      <a:pt x="369" y="103"/>
                    </a:cubicBezTo>
                    <a:cubicBezTo>
                      <a:pt x="375" y="94"/>
                      <a:pt x="385" y="57"/>
                      <a:pt x="395" y="41"/>
                    </a:cubicBezTo>
                    <a:cubicBezTo>
                      <a:pt x="406" y="24"/>
                      <a:pt x="418" y="38"/>
                      <a:pt x="415" y="47"/>
                    </a:cubicBezTo>
                    <a:cubicBezTo>
                      <a:pt x="401" y="88"/>
                      <a:pt x="426" y="90"/>
                      <a:pt x="426" y="90"/>
                    </a:cubicBezTo>
                    <a:cubicBezTo>
                      <a:pt x="426" y="90"/>
                      <a:pt x="423" y="96"/>
                      <a:pt x="409" y="95"/>
                    </a:cubicBezTo>
                    <a:cubicBezTo>
                      <a:pt x="382" y="92"/>
                      <a:pt x="393" y="110"/>
                      <a:pt x="405" y="115"/>
                    </a:cubicBezTo>
                    <a:cubicBezTo>
                      <a:pt x="431" y="124"/>
                      <a:pt x="414" y="130"/>
                      <a:pt x="401" y="130"/>
                    </a:cubicBezTo>
                    <a:cubicBezTo>
                      <a:pt x="387" y="130"/>
                      <a:pt x="381" y="134"/>
                      <a:pt x="378" y="148"/>
                    </a:cubicBezTo>
                    <a:cubicBezTo>
                      <a:pt x="369" y="191"/>
                      <a:pt x="401" y="181"/>
                      <a:pt x="401" y="181"/>
                    </a:cubicBezTo>
                    <a:cubicBezTo>
                      <a:pt x="452" y="195"/>
                      <a:pt x="528" y="188"/>
                      <a:pt x="528" y="188"/>
                    </a:cubicBezTo>
                    <a:cubicBezTo>
                      <a:pt x="543" y="192"/>
                      <a:pt x="552" y="189"/>
                      <a:pt x="558" y="181"/>
                    </a:cubicBezTo>
                    <a:lnTo>
                      <a:pt x="558" y="103"/>
                    </a:lnTo>
                    <a:cubicBezTo>
                      <a:pt x="556" y="93"/>
                      <a:pt x="555" y="84"/>
                      <a:pt x="554" y="76"/>
                    </a:cubicBezTo>
                    <a:close/>
                    <a:moveTo>
                      <a:pt x="231" y="77"/>
                    </a:moveTo>
                    <a:cubicBezTo>
                      <a:pt x="233" y="65"/>
                      <a:pt x="249" y="69"/>
                      <a:pt x="249" y="69"/>
                    </a:cubicBezTo>
                    <a:cubicBezTo>
                      <a:pt x="249" y="69"/>
                      <a:pt x="278" y="79"/>
                      <a:pt x="290" y="78"/>
                    </a:cubicBezTo>
                    <a:cubicBezTo>
                      <a:pt x="301" y="76"/>
                      <a:pt x="318" y="93"/>
                      <a:pt x="293" y="93"/>
                    </a:cubicBezTo>
                    <a:cubicBezTo>
                      <a:pt x="267" y="93"/>
                      <a:pt x="228" y="104"/>
                      <a:pt x="231" y="77"/>
                    </a:cubicBezTo>
                    <a:close/>
                    <a:moveTo>
                      <a:pt x="171" y="195"/>
                    </a:moveTo>
                    <a:cubicBezTo>
                      <a:pt x="153" y="195"/>
                      <a:pt x="46" y="237"/>
                      <a:pt x="45" y="128"/>
                    </a:cubicBezTo>
                    <a:cubicBezTo>
                      <a:pt x="45" y="104"/>
                      <a:pt x="39" y="83"/>
                      <a:pt x="69" y="98"/>
                    </a:cubicBezTo>
                    <a:cubicBezTo>
                      <a:pt x="99" y="112"/>
                      <a:pt x="72" y="111"/>
                      <a:pt x="137" y="108"/>
                    </a:cubicBezTo>
                    <a:cubicBezTo>
                      <a:pt x="137" y="108"/>
                      <a:pt x="184" y="110"/>
                      <a:pt x="191" y="106"/>
                    </a:cubicBezTo>
                    <a:cubicBezTo>
                      <a:pt x="199" y="101"/>
                      <a:pt x="192" y="91"/>
                      <a:pt x="207" y="91"/>
                    </a:cubicBezTo>
                    <a:cubicBezTo>
                      <a:pt x="222" y="90"/>
                      <a:pt x="220" y="105"/>
                      <a:pt x="220" y="105"/>
                    </a:cubicBezTo>
                    <a:cubicBezTo>
                      <a:pt x="220" y="105"/>
                      <a:pt x="207" y="124"/>
                      <a:pt x="305" y="111"/>
                    </a:cubicBezTo>
                    <a:cubicBezTo>
                      <a:pt x="317" y="109"/>
                      <a:pt x="327" y="121"/>
                      <a:pt x="302" y="121"/>
                    </a:cubicBezTo>
                    <a:cubicBezTo>
                      <a:pt x="290" y="122"/>
                      <a:pt x="272" y="128"/>
                      <a:pt x="278" y="143"/>
                    </a:cubicBezTo>
                    <a:cubicBezTo>
                      <a:pt x="284" y="158"/>
                      <a:pt x="276" y="256"/>
                      <a:pt x="276" y="256"/>
                    </a:cubicBezTo>
                    <a:cubicBezTo>
                      <a:pt x="276" y="256"/>
                      <a:pt x="271" y="274"/>
                      <a:pt x="262" y="245"/>
                    </a:cubicBezTo>
                    <a:cubicBezTo>
                      <a:pt x="259" y="235"/>
                      <a:pt x="262" y="144"/>
                      <a:pt x="260" y="137"/>
                    </a:cubicBezTo>
                    <a:cubicBezTo>
                      <a:pt x="259" y="129"/>
                      <a:pt x="217" y="122"/>
                      <a:pt x="215" y="154"/>
                    </a:cubicBezTo>
                    <a:cubicBezTo>
                      <a:pt x="214" y="185"/>
                      <a:pt x="205" y="195"/>
                      <a:pt x="171" y="195"/>
                    </a:cubicBezTo>
                    <a:close/>
                    <a:moveTo>
                      <a:pt x="237" y="231"/>
                    </a:moveTo>
                    <a:cubicBezTo>
                      <a:pt x="230" y="240"/>
                      <a:pt x="219" y="247"/>
                      <a:pt x="223" y="225"/>
                    </a:cubicBezTo>
                    <a:cubicBezTo>
                      <a:pt x="228" y="202"/>
                      <a:pt x="232" y="170"/>
                      <a:pt x="232" y="155"/>
                    </a:cubicBezTo>
                    <a:cubicBezTo>
                      <a:pt x="232" y="155"/>
                      <a:pt x="244" y="135"/>
                      <a:pt x="247" y="158"/>
                    </a:cubicBezTo>
                    <a:cubicBezTo>
                      <a:pt x="250" y="181"/>
                      <a:pt x="244" y="221"/>
                      <a:pt x="237" y="231"/>
                    </a:cubicBezTo>
                    <a:close/>
                    <a:moveTo>
                      <a:pt x="326" y="292"/>
                    </a:moveTo>
                    <a:cubicBezTo>
                      <a:pt x="327" y="320"/>
                      <a:pt x="355" y="400"/>
                      <a:pt x="286" y="399"/>
                    </a:cubicBezTo>
                    <a:cubicBezTo>
                      <a:pt x="217" y="398"/>
                      <a:pt x="214" y="409"/>
                      <a:pt x="215" y="321"/>
                    </a:cubicBezTo>
                    <a:cubicBezTo>
                      <a:pt x="216" y="236"/>
                      <a:pt x="225" y="253"/>
                      <a:pt x="230" y="264"/>
                    </a:cubicBezTo>
                    <a:cubicBezTo>
                      <a:pt x="230" y="264"/>
                      <a:pt x="253" y="318"/>
                      <a:pt x="309" y="277"/>
                    </a:cubicBezTo>
                    <a:cubicBezTo>
                      <a:pt x="319" y="269"/>
                      <a:pt x="324" y="263"/>
                      <a:pt x="326" y="292"/>
                    </a:cubicBezTo>
                    <a:close/>
                    <a:moveTo>
                      <a:pt x="318" y="133"/>
                    </a:moveTo>
                    <a:cubicBezTo>
                      <a:pt x="338" y="148"/>
                      <a:pt x="316" y="165"/>
                      <a:pt x="316" y="165"/>
                    </a:cubicBezTo>
                    <a:cubicBezTo>
                      <a:pt x="316" y="165"/>
                      <a:pt x="302" y="189"/>
                      <a:pt x="313" y="213"/>
                    </a:cubicBezTo>
                    <a:cubicBezTo>
                      <a:pt x="324" y="237"/>
                      <a:pt x="324" y="265"/>
                      <a:pt x="301" y="239"/>
                    </a:cubicBezTo>
                    <a:cubicBezTo>
                      <a:pt x="279" y="214"/>
                      <a:pt x="293" y="156"/>
                      <a:pt x="299" y="144"/>
                    </a:cubicBezTo>
                    <a:cubicBezTo>
                      <a:pt x="299" y="144"/>
                      <a:pt x="299" y="118"/>
                      <a:pt x="318" y="133"/>
                    </a:cubicBezTo>
                    <a:close/>
                    <a:moveTo>
                      <a:pt x="507" y="179"/>
                    </a:moveTo>
                    <a:cubicBezTo>
                      <a:pt x="498" y="185"/>
                      <a:pt x="507" y="179"/>
                      <a:pt x="465" y="177"/>
                    </a:cubicBezTo>
                    <a:cubicBezTo>
                      <a:pt x="423" y="176"/>
                      <a:pt x="461" y="162"/>
                      <a:pt x="461" y="162"/>
                    </a:cubicBezTo>
                    <a:cubicBezTo>
                      <a:pt x="565" y="166"/>
                      <a:pt x="516" y="173"/>
                      <a:pt x="507" y="17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69" name="Freeform 237"/>
              <p:cNvSpPr/>
              <p:nvPr/>
            </p:nvSpPr>
            <p:spPr bwMode="auto">
              <a:xfrm>
                <a:off x="3621" y="1286"/>
                <a:ext cx="237" cy="283"/>
              </a:xfrm>
              <a:custGeom>
                <a:avLst/>
                <a:gdLst/>
                <a:ahLst/>
                <a:cxnLst>
                  <a:cxn ang="0">
                    <a:pos x="40" y="15"/>
                  </a:cxn>
                  <a:cxn ang="0">
                    <a:pos x="27" y="56"/>
                  </a:cxn>
                  <a:cxn ang="0">
                    <a:pos x="40" y="15"/>
                  </a:cxn>
                </a:cxnLst>
                <a:rect l="0" t="0" r="r" b="b"/>
                <a:pathLst>
                  <a:path w="47" h="56">
                    <a:moveTo>
                      <a:pt x="40" y="15"/>
                    </a:moveTo>
                    <a:cubicBezTo>
                      <a:pt x="37" y="0"/>
                      <a:pt x="0" y="23"/>
                      <a:pt x="27" y="56"/>
                    </a:cubicBezTo>
                    <a:cubicBezTo>
                      <a:pt x="27" y="56"/>
                      <a:pt x="47" y="49"/>
                      <a:pt x="40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0" name="Freeform 238"/>
              <p:cNvSpPr/>
              <p:nvPr/>
            </p:nvSpPr>
            <p:spPr bwMode="auto">
              <a:xfrm>
                <a:off x="3402" y="1403"/>
                <a:ext cx="209" cy="379"/>
              </a:xfrm>
              <a:custGeom>
                <a:avLst/>
                <a:gdLst/>
                <a:ahLst/>
                <a:cxnLst>
                  <a:cxn ang="0">
                    <a:pos x="19" y="27"/>
                  </a:cxn>
                  <a:cxn ang="0">
                    <a:pos x="12" y="69"/>
                  </a:cxn>
                  <a:cxn ang="0">
                    <a:pos x="40" y="45"/>
                  </a:cxn>
                  <a:cxn ang="0">
                    <a:pos x="37" y="24"/>
                  </a:cxn>
                  <a:cxn ang="0">
                    <a:pos x="19" y="27"/>
                  </a:cxn>
                </a:cxnLst>
                <a:rect l="0" t="0" r="r" b="b"/>
                <a:pathLst>
                  <a:path w="41" h="75">
                    <a:moveTo>
                      <a:pt x="19" y="27"/>
                    </a:moveTo>
                    <a:cubicBezTo>
                      <a:pt x="0" y="54"/>
                      <a:pt x="6" y="63"/>
                      <a:pt x="12" y="69"/>
                    </a:cubicBezTo>
                    <a:cubicBezTo>
                      <a:pt x="18" y="75"/>
                      <a:pt x="30" y="74"/>
                      <a:pt x="40" y="45"/>
                    </a:cubicBezTo>
                    <a:cubicBezTo>
                      <a:pt x="40" y="45"/>
                      <a:pt x="32" y="31"/>
                      <a:pt x="37" y="24"/>
                    </a:cubicBezTo>
                    <a:cubicBezTo>
                      <a:pt x="41" y="16"/>
                      <a:pt x="38" y="0"/>
                      <a:pt x="1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1" name="Freeform 239"/>
              <p:cNvSpPr/>
              <p:nvPr/>
            </p:nvSpPr>
            <p:spPr bwMode="auto">
              <a:xfrm>
                <a:off x="3273" y="645"/>
                <a:ext cx="683" cy="319"/>
              </a:xfrm>
              <a:custGeom>
                <a:avLst/>
                <a:gdLst/>
                <a:ahLst/>
                <a:cxnLst>
                  <a:cxn ang="0">
                    <a:pos x="112" y="4"/>
                  </a:cxn>
                  <a:cxn ang="0">
                    <a:pos x="24" y="4"/>
                  </a:cxn>
                  <a:cxn ang="0">
                    <a:pos x="2" y="25"/>
                  </a:cxn>
                  <a:cxn ang="0">
                    <a:pos x="60" y="58"/>
                  </a:cxn>
                  <a:cxn ang="0">
                    <a:pos x="96" y="54"/>
                  </a:cxn>
                  <a:cxn ang="0">
                    <a:pos x="113" y="53"/>
                  </a:cxn>
                  <a:cxn ang="0">
                    <a:pos x="112" y="4"/>
                  </a:cxn>
                </a:cxnLst>
                <a:rect l="0" t="0" r="r" b="b"/>
                <a:pathLst>
                  <a:path w="135" h="63">
                    <a:moveTo>
                      <a:pt x="112" y="4"/>
                    </a:moveTo>
                    <a:cubicBezTo>
                      <a:pt x="105" y="9"/>
                      <a:pt x="24" y="4"/>
                      <a:pt x="24" y="4"/>
                    </a:cubicBezTo>
                    <a:cubicBezTo>
                      <a:pt x="15" y="4"/>
                      <a:pt x="3" y="1"/>
                      <a:pt x="2" y="25"/>
                    </a:cubicBezTo>
                    <a:cubicBezTo>
                      <a:pt x="0" y="63"/>
                      <a:pt x="48" y="58"/>
                      <a:pt x="60" y="58"/>
                    </a:cubicBezTo>
                    <a:cubicBezTo>
                      <a:pt x="72" y="58"/>
                      <a:pt x="84" y="48"/>
                      <a:pt x="96" y="54"/>
                    </a:cubicBezTo>
                    <a:cubicBezTo>
                      <a:pt x="96" y="54"/>
                      <a:pt x="107" y="63"/>
                      <a:pt x="113" y="53"/>
                    </a:cubicBezTo>
                    <a:cubicBezTo>
                      <a:pt x="135" y="13"/>
                      <a:pt x="120" y="0"/>
                      <a:pt x="11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2" name="Freeform 240"/>
              <p:cNvSpPr/>
              <p:nvPr/>
            </p:nvSpPr>
            <p:spPr bwMode="auto">
              <a:xfrm>
                <a:off x="4046" y="1544"/>
                <a:ext cx="490" cy="517"/>
              </a:xfrm>
              <a:custGeom>
                <a:avLst/>
                <a:gdLst/>
                <a:ahLst/>
                <a:cxnLst>
                  <a:cxn ang="0">
                    <a:pos x="67" y="5"/>
                  </a:cxn>
                  <a:cxn ang="0">
                    <a:pos x="31" y="5"/>
                  </a:cxn>
                  <a:cxn ang="0">
                    <a:pos x="12" y="57"/>
                  </a:cxn>
                  <a:cxn ang="0">
                    <a:pos x="79" y="62"/>
                  </a:cxn>
                  <a:cxn ang="0">
                    <a:pos x="67" y="5"/>
                  </a:cxn>
                </a:cxnLst>
                <a:rect l="0" t="0" r="r" b="b"/>
                <a:pathLst>
                  <a:path w="97" h="102">
                    <a:moveTo>
                      <a:pt x="67" y="5"/>
                    </a:moveTo>
                    <a:cubicBezTo>
                      <a:pt x="55" y="10"/>
                      <a:pt x="31" y="5"/>
                      <a:pt x="31" y="5"/>
                    </a:cubicBezTo>
                    <a:cubicBezTo>
                      <a:pt x="0" y="6"/>
                      <a:pt x="16" y="39"/>
                      <a:pt x="12" y="57"/>
                    </a:cubicBezTo>
                    <a:cubicBezTo>
                      <a:pt x="8" y="76"/>
                      <a:pt x="63" y="102"/>
                      <a:pt x="79" y="62"/>
                    </a:cubicBezTo>
                    <a:cubicBezTo>
                      <a:pt x="97" y="20"/>
                      <a:pt x="79" y="0"/>
                      <a:pt x="6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3" name="Freeform 241"/>
              <p:cNvSpPr/>
              <p:nvPr/>
            </p:nvSpPr>
            <p:spPr bwMode="auto">
              <a:xfrm>
                <a:off x="5173" y="1024"/>
                <a:ext cx="500" cy="96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40" y="15"/>
                  </a:cxn>
                  <a:cxn ang="0">
                    <a:pos x="15" y="0"/>
                  </a:cxn>
                </a:cxnLst>
                <a:rect l="0" t="0" r="r" b="b"/>
                <a:pathLst>
                  <a:path w="99" h="19">
                    <a:moveTo>
                      <a:pt x="15" y="0"/>
                    </a:moveTo>
                    <a:cubicBezTo>
                      <a:pt x="0" y="0"/>
                      <a:pt x="19" y="19"/>
                      <a:pt x="40" y="15"/>
                    </a:cubicBezTo>
                    <a:cubicBezTo>
                      <a:pt x="99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4" name="Freeform 242"/>
              <p:cNvSpPr/>
              <p:nvPr/>
            </p:nvSpPr>
            <p:spPr bwMode="auto">
              <a:xfrm>
                <a:off x="5339" y="1003"/>
                <a:ext cx="385" cy="237"/>
              </a:xfrm>
              <a:custGeom>
                <a:avLst/>
                <a:gdLst/>
                <a:ahLst/>
                <a:cxnLst>
                  <a:cxn ang="0">
                    <a:pos x="21" y="37"/>
                  </a:cxn>
                  <a:cxn ang="0">
                    <a:pos x="70" y="17"/>
                  </a:cxn>
                  <a:cxn ang="0">
                    <a:pos x="48" y="3"/>
                  </a:cxn>
                  <a:cxn ang="0">
                    <a:pos x="19" y="32"/>
                  </a:cxn>
                  <a:cxn ang="0">
                    <a:pos x="21" y="37"/>
                  </a:cxn>
                </a:cxnLst>
                <a:rect l="0" t="0" r="r" b="b"/>
                <a:pathLst>
                  <a:path w="76" h="47">
                    <a:moveTo>
                      <a:pt x="21" y="37"/>
                    </a:moveTo>
                    <a:cubicBezTo>
                      <a:pt x="21" y="37"/>
                      <a:pt x="50" y="47"/>
                      <a:pt x="70" y="17"/>
                    </a:cubicBezTo>
                    <a:cubicBezTo>
                      <a:pt x="76" y="7"/>
                      <a:pt x="65" y="0"/>
                      <a:pt x="48" y="3"/>
                    </a:cubicBezTo>
                    <a:cubicBezTo>
                      <a:pt x="39" y="5"/>
                      <a:pt x="39" y="32"/>
                      <a:pt x="19" y="32"/>
                    </a:cubicBezTo>
                    <a:cubicBezTo>
                      <a:pt x="0" y="32"/>
                      <a:pt x="21" y="37"/>
                      <a:pt x="2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5" name="Freeform 243"/>
              <p:cNvSpPr/>
              <p:nvPr/>
            </p:nvSpPr>
            <p:spPr bwMode="auto">
              <a:xfrm>
                <a:off x="5325" y="1201"/>
                <a:ext cx="415" cy="187"/>
              </a:xfrm>
              <a:custGeom>
                <a:avLst/>
                <a:gdLst/>
                <a:ahLst/>
                <a:cxnLst>
                  <a:cxn ang="0">
                    <a:pos x="72" y="6"/>
                  </a:cxn>
                  <a:cxn ang="0">
                    <a:pos x="24" y="17"/>
                  </a:cxn>
                  <a:cxn ang="0">
                    <a:pos x="17" y="26"/>
                  </a:cxn>
                  <a:cxn ang="0">
                    <a:pos x="76" y="23"/>
                  </a:cxn>
                  <a:cxn ang="0">
                    <a:pos x="82" y="20"/>
                  </a:cxn>
                  <a:cxn ang="0">
                    <a:pos x="82" y="0"/>
                  </a:cxn>
                  <a:cxn ang="0">
                    <a:pos x="72" y="6"/>
                  </a:cxn>
                </a:cxnLst>
                <a:rect l="0" t="0" r="r" b="b"/>
                <a:pathLst>
                  <a:path w="82" h="37">
                    <a:moveTo>
                      <a:pt x="72" y="6"/>
                    </a:moveTo>
                    <a:cubicBezTo>
                      <a:pt x="57" y="23"/>
                      <a:pt x="24" y="17"/>
                      <a:pt x="24" y="17"/>
                    </a:cubicBezTo>
                    <a:cubicBezTo>
                      <a:pt x="24" y="17"/>
                      <a:pt x="0" y="16"/>
                      <a:pt x="17" y="26"/>
                    </a:cubicBezTo>
                    <a:cubicBezTo>
                      <a:pt x="33" y="37"/>
                      <a:pt x="53" y="32"/>
                      <a:pt x="76" y="23"/>
                    </a:cubicBezTo>
                    <a:cubicBezTo>
                      <a:pt x="78" y="22"/>
                      <a:pt x="80" y="21"/>
                      <a:pt x="82" y="20"/>
                    </a:cubicBezTo>
                    <a:lnTo>
                      <a:pt x="82" y="0"/>
                    </a:lnTo>
                    <a:cubicBezTo>
                      <a:pt x="79" y="1"/>
                      <a:pt x="75" y="2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6" name="Freeform 244"/>
              <p:cNvSpPr/>
              <p:nvPr/>
            </p:nvSpPr>
            <p:spPr bwMode="auto">
              <a:xfrm>
                <a:off x="5001" y="1378"/>
                <a:ext cx="699" cy="167"/>
              </a:xfrm>
              <a:custGeom>
                <a:avLst/>
                <a:gdLst/>
                <a:ahLst/>
                <a:cxnLst>
                  <a:cxn ang="0">
                    <a:pos x="21" y="1"/>
                  </a:cxn>
                  <a:cxn ang="0">
                    <a:pos x="8" y="14"/>
                  </a:cxn>
                  <a:cxn ang="0">
                    <a:pos x="57" y="22"/>
                  </a:cxn>
                  <a:cxn ang="0">
                    <a:pos x="117" y="23"/>
                  </a:cxn>
                  <a:cxn ang="0">
                    <a:pos x="114" y="8"/>
                  </a:cxn>
                  <a:cxn ang="0">
                    <a:pos x="82" y="3"/>
                  </a:cxn>
                  <a:cxn ang="0">
                    <a:pos x="21" y="1"/>
                  </a:cxn>
                </a:cxnLst>
                <a:rect l="0" t="0" r="r" b="b"/>
                <a:pathLst>
                  <a:path w="138" h="33">
                    <a:moveTo>
                      <a:pt x="21" y="1"/>
                    </a:moveTo>
                    <a:cubicBezTo>
                      <a:pt x="21" y="1"/>
                      <a:pt x="0" y="8"/>
                      <a:pt x="8" y="14"/>
                    </a:cubicBezTo>
                    <a:cubicBezTo>
                      <a:pt x="15" y="20"/>
                      <a:pt x="48" y="22"/>
                      <a:pt x="57" y="22"/>
                    </a:cubicBezTo>
                    <a:cubicBezTo>
                      <a:pt x="66" y="22"/>
                      <a:pt x="96" y="33"/>
                      <a:pt x="117" y="23"/>
                    </a:cubicBezTo>
                    <a:cubicBezTo>
                      <a:pt x="138" y="12"/>
                      <a:pt x="123" y="9"/>
                      <a:pt x="114" y="8"/>
                    </a:cubicBezTo>
                    <a:cubicBezTo>
                      <a:pt x="105" y="6"/>
                      <a:pt x="102" y="0"/>
                      <a:pt x="82" y="3"/>
                    </a:cubicBezTo>
                    <a:cubicBezTo>
                      <a:pt x="37" y="11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7" name="Freeform 245"/>
              <p:cNvSpPr/>
              <p:nvPr/>
            </p:nvSpPr>
            <p:spPr bwMode="auto">
              <a:xfrm>
                <a:off x="5078" y="1540"/>
                <a:ext cx="565" cy="146"/>
              </a:xfrm>
              <a:custGeom>
                <a:avLst/>
                <a:gdLst/>
                <a:ahLst/>
                <a:cxnLst>
                  <a:cxn ang="0">
                    <a:pos x="98" y="19"/>
                  </a:cxn>
                  <a:cxn ang="0">
                    <a:pos x="103" y="4"/>
                  </a:cxn>
                  <a:cxn ang="0">
                    <a:pos x="74" y="10"/>
                  </a:cxn>
                  <a:cxn ang="0">
                    <a:pos x="36" y="6"/>
                  </a:cxn>
                  <a:cxn ang="0">
                    <a:pos x="2" y="4"/>
                  </a:cxn>
                  <a:cxn ang="0">
                    <a:pos x="98" y="19"/>
                  </a:cxn>
                </a:cxnLst>
                <a:rect l="0" t="0" r="r" b="b"/>
                <a:pathLst>
                  <a:path w="112" h="29">
                    <a:moveTo>
                      <a:pt x="98" y="19"/>
                    </a:moveTo>
                    <a:cubicBezTo>
                      <a:pt x="112" y="13"/>
                      <a:pt x="111" y="0"/>
                      <a:pt x="103" y="4"/>
                    </a:cubicBezTo>
                    <a:cubicBezTo>
                      <a:pt x="96" y="9"/>
                      <a:pt x="83" y="10"/>
                      <a:pt x="74" y="10"/>
                    </a:cubicBezTo>
                    <a:cubicBezTo>
                      <a:pt x="65" y="11"/>
                      <a:pt x="45" y="3"/>
                      <a:pt x="36" y="6"/>
                    </a:cubicBezTo>
                    <a:cubicBezTo>
                      <a:pt x="27" y="9"/>
                      <a:pt x="2" y="4"/>
                      <a:pt x="2" y="4"/>
                    </a:cubicBezTo>
                    <a:cubicBezTo>
                      <a:pt x="0" y="29"/>
                      <a:pt x="83" y="25"/>
                      <a:pt x="9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8" name="Freeform 246"/>
              <p:cNvSpPr/>
              <p:nvPr/>
            </p:nvSpPr>
            <p:spPr bwMode="auto">
              <a:xfrm>
                <a:off x="5041" y="1657"/>
                <a:ext cx="581" cy="479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26" y="54"/>
                  </a:cxn>
                  <a:cxn ang="0">
                    <a:pos x="50" y="77"/>
                  </a:cxn>
                  <a:cxn ang="0">
                    <a:pos x="59" y="84"/>
                  </a:cxn>
                  <a:cxn ang="0">
                    <a:pos x="81" y="52"/>
                  </a:cxn>
                  <a:cxn ang="0">
                    <a:pos x="111" y="52"/>
                  </a:cxn>
                  <a:cxn ang="0">
                    <a:pos x="79" y="27"/>
                  </a:cxn>
                  <a:cxn ang="0">
                    <a:pos x="37" y="16"/>
                  </a:cxn>
                  <a:cxn ang="0">
                    <a:pos x="12" y="41"/>
                  </a:cxn>
                  <a:cxn ang="0">
                    <a:pos x="3" y="53"/>
                  </a:cxn>
                </a:cxnLst>
                <a:rect l="0" t="0" r="r" b="b"/>
                <a:pathLst>
                  <a:path w="115" h="95">
                    <a:moveTo>
                      <a:pt x="3" y="53"/>
                    </a:moveTo>
                    <a:cubicBezTo>
                      <a:pt x="5" y="60"/>
                      <a:pt x="14" y="68"/>
                      <a:pt x="26" y="54"/>
                    </a:cubicBezTo>
                    <a:cubicBezTo>
                      <a:pt x="48" y="29"/>
                      <a:pt x="48" y="72"/>
                      <a:pt x="50" y="77"/>
                    </a:cubicBezTo>
                    <a:cubicBezTo>
                      <a:pt x="51" y="81"/>
                      <a:pt x="54" y="95"/>
                      <a:pt x="59" y="84"/>
                    </a:cubicBezTo>
                    <a:cubicBezTo>
                      <a:pt x="63" y="74"/>
                      <a:pt x="70" y="39"/>
                      <a:pt x="81" y="52"/>
                    </a:cubicBezTo>
                    <a:cubicBezTo>
                      <a:pt x="100" y="76"/>
                      <a:pt x="115" y="54"/>
                      <a:pt x="111" y="52"/>
                    </a:cubicBezTo>
                    <a:cubicBezTo>
                      <a:pt x="106" y="51"/>
                      <a:pt x="79" y="37"/>
                      <a:pt x="79" y="27"/>
                    </a:cubicBezTo>
                    <a:cubicBezTo>
                      <a:pt x="79" y="16"/>
                      <a:pt x="42" y="0"/>
                      <a:pt x="37" y="16"/>
                    </a:cubicBezTo>
                    <a:cubicBezTo>
                      <a:pt x="33" y="33"/>
                      <a:pt x="12" y="41"/>
                      <a:pt x="12" y="41"/>
                    </a:cubicBezTo>
                    <a:cubicBezTo>
                      <a:pt x="0" y="44"/>
                      <a:pt x="2" y="45"/>
                      <a:pt x="3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46679" name="Freeform 247"/>
              <p:cNvSpPr/>
              <p:nvPr/>
            </p:nvSpPr>
            <p:spPr bwMode="auto">
              <a:xfrm>
                <a:off x="5420" y="1463"/>
                <a:ext cx="330" cy="854"/>
              </a:xfrm>
              <a:custGeom>
                <a:avLst/>
                <a:gdLst/>
                <a:ahLst/>
                <a:cxnLst>
                  <a:cxn ang="0">
                    <a:pos x="51" y="40"/>
                  </a:cxn>
                  <a:cxn ang="0">
                    <a:pos x="22" y="49"/>
                  </a:cxn>
                  <a:cxn ang="0">
                    <a:pos x="22" y="59"/>
                  </a:cxn>
                  <a:cxn ang="0">
                    <a:pos x="50" y="90"/>
                  </a:cxn>
                  <a:cxn ang="0">
                    <a:pos x="34" y="118"/>
                  </a:cxn>
                  <a:cxn ang="0">
                    <a:pos x="0" y="148"/>
                  </a:cxn>
                  <a:cxn ang="0">
                    <a:pos x="17" y="155"/>
                  </a:cxn>
                  <a:cxn ang="0">
                    <a:pos x="47" y="166"/>
                  </a:cxn>
                  <a:cxn ang="0">
                    <a:pos x="63" y="162"/>
                  </a:cxn>
                  <a:cxn ang="0">
                    <a:pos x="65" y="0"/>
                  </a:cxn>
                  <a:cxn ang="0">
                    <a:pos x="51" y="40"/>
                  </a:cxn>
                </a:cxnLst>
                <a:rect l="0" t="0" r="r" b="b"/>
                <a:pathLst>
                  <a:path w="65" h="169">
                    <a:moveTo>
                      <a:pt x="51" y="40"/>
                    </a:moveTo>
                    <a:cubicBezTo>
                      <a:pt x="44" y="46"/>
                      <a:pt x="30" y="49"/>
                      <a:pt x="22" y="49"/>
                    </a:cubicBezTo>
                    <a:cubicBezTo>
                      <a:pt x="13" y="48"/>
                      <a:pt x="14" y="56"/>
                      <a:pt x="22" y="59"/>
                    </a:cubicBezTo>
                    <a:cubicBezTo>
                      <a:pt x="30" y="62"/>
                      <a:pt x="49" y="75"/>
                      <a:pt x="50" y="90"/>
                    </a:cubicBezTo>
                    <a:cubicBezTo>
                      <a:pt x="50" y="104"/>
                      <a:pt x="51" y="115"/>
                      <a:pt x="34" y="118"/>
                    </a:cubicBezTo>
                    <a:cubicBezTo>
                      <a:pt x="18" y="122"/>
                      <a:pt x="3" y="124"/>
                      <a:pt x="0" y="148"/>
                    </a:cubicBezTo>
                    <a:cubicBezTo>
                      <a:pt x="0" y="148"/>
                      <a:pt x="10" y="154"/>
                      <a:pt x="17" y="155"/>
                    </a:cubicBezTo>
                    <a:cubicBezTo>
                      <a:pt x="23" y="155"/>
                      <a:pt x="42" y="163"/>
                      <a:pt x="47" y="166"/>
                    </a:cubicBezTo>
                    <a:cubicBezTo>
                      <a:pt x="51" y="169"/>
                      <a:pt x="58" y="167"/>
                      <a:pt x="63" y="162"/>
                    </a:cubicBezTo>
                    <a:lnTo>
                      <a:pt x="65" y="0"/>
                    </a:lnTo>
                    <a:cubicBezTo>
                      <a:pt x="64" y="8"/>
                      <a:pt x="58" y="36"/>
                      <a:pt x="51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6680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298450" y="228600"/>
            <a:ext cx="854075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46681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609600" y="1600200"/>
            <a:ext cx="8153400" cy="4498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6682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9845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6683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1025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6684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0025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0286B54-46E6-4ACD-9EA2-A2A310352856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97" decel="100000" fill="hold"/>
                                        <p:tgtEl>
                                          <p:spTgt spid="146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46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6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97" decel="100000" fill="hold"/>
                                        <p:tgtEl>
                                          <p:spTgt spid="146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6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97" decel="100000" fill="hold"/>
                                        <p:tgtEl>
                                          <p:spTgt spid="146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6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97" decel="100000" fill="hold"/>
                                        <p:tgtEl>
                                          <p:spTgt spid="146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6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6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97" decel="100000" fill="hold"/>
                                        <p:tgtEl>
                                          <p:spTgt spid="146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6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6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97" decel="100000" fill="hold"/>
                                        <p:tgtEl>
                                          <p:spTgt spid="146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7" accel="100000" fill="hold">
                                          <p:stCondLst>
                                            <p:cond delay="897"/>
                                          </p:stCondLst>
                                        </p:cTn>
                                        <p:tgtEl>
                                          <p:spTgt spid="146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80" grpId="0"/>
      <p:bldP spid="146681" grpId="0" build="p">
        <p:tmplLst>
          <p:tmpl lvl="1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466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668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66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97" decel="100000" fill="hold"/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97" accel="100000" fill="hold">
                          <p:stCondLst>
                            <p:cond delay="897"/>
                          </p:stCondLst>
                        </p:cTn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466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668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66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97" decel="100000" fill="hold"/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97" accel="100000" fill="hold">
                          <p:stCondLst>
                            <p:cond delay="897"/>
                          </p:stCondLst>
                        </p:cTn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466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668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66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97" decel="100000" fill="hold"/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97" accel="100000" fill="hold">
                          <p:stCondLst>
                            <p:cond delay="897"/>
                          </p:stCondLst>
                        </p:cTn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466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668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66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97" decel="100000" fill="hold"/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97" accel="100000" fill="hold">
                          <p:stCondLst>
                            <p:cond delay="897"/>
                          </p:stCondLst>
                        </p:cTn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1466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668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66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97" decel="100000" fill="hold"/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97" accel="100000" fill="hold">
                          <p:stCondLst>
                            <p:cond delay="897"/>
                          </p:stCondLst>
                        </p:cTn>
                        <p:tgtEl>
                          <p:spTgt spid="146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讲 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易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以道阴阳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2" y="1600200"/>
            <a:ext cx="8583488" cy="4925144"/>
          </a:xfrm>
        </p:spPr>
        <p:txBody>
          <a:bodyPr/>
          <a:lstStyle/>
          <a:p>
            <a:endParaRPr lang="en-US" altLang="zh-CN" sz="3600" dirty="0"/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一、符号系统：八卦与六十四卦</a:t>
            </a: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二、文字系统：卦爻辞</a:t>
            </a: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三、解释系统：十翼及其他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四、筮占系统：春秋古筮法、纳甲筮法、梅花易数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八卦口诀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8" y="1628800"/>
            <a:ext cx="8859174" cy="4608000"/>
          </a:xfrm>
        </p:spPr>
      </p:pic>
    </p:spTree>
  </p:cSld>
  <p:clrMapOvr>
    <a:masterClrMapping/>
  </p:clrMapOvr>
  <p:transition>
    <p:wipe dir="d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258795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14620"/>
            <a:ext cx="9294350" cy="20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用神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8153400" cy="14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898000"/>
            <a:ext cx="833612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" y="69850"/>
            <a:ext cx="9174895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元神、忌神、仇神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30818"/>
            <a:ext cx="8153400" cy="2637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0"/>
            <a:ext cx="6885169" cy="67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生、旺、墓、绝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2653498"/>
            <a:ext cx="8153400" cy="239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旺、相、休、囚、死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0174"/>
            <a:ext cx="8153400" cy="2908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三合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87575" y="2097087"/>
            <a:ext cx="49974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六冲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22520" y="1600200"/>
            <a:ext cx="5927559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伏羲始作八卦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8" y="1700808"/>
            <a:ext cx="8776446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六合</a:t>
            </a:r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8929718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yanzi\Desktop\ti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0000"/>
            <a:ext cx="5061347" cy="6768000"/>
          </a:xfrm>
          <a:prstGeom prst="rect">
            <a:avLst/>
          </a:prstGeom>
          <a:noFill/>
        </p:spPr>
      </p:pic>
      <p:pic>
        <p:nvPicPr>
          <p:cNvPr id="24579" name="Picture 3" descr="C:\Users\yanzi\Desktop\tim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357298"/>
            <a:ext cx="3810000" cy="5740400"/>
          </a:xfrm>
          <a:prstGeom prst="rect">
            <a:avLst/>
          </a:prstGeom>
          <a:noFill/>
        </p:spPr>
      </p:pic>
      <p:pic>
        <p:nvPicPr>
          <p:cNvPr id="24580" name="Picture 4" descr="C:\Users\yanzi\Desktop\timg (1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0"/>
            <a:ext cx="4076700" cy="6350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</a:rPr>
              <a:t>、梅花易数</a:t>
            </a:r>
            <a:r>
              <a:rPr lang="zh-CN" altLang="en-US" dirty="0"/>
              <a:t>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1600200"/>
            <a:ext cx="8921750" cy="4498975"/>
          </a:xfrm>
        </p:spPr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</a:rPr>
              <a:t>起卦的方式大概有</a:t>
            </a:r>
            <a:r>
              <a:rPr lang="en-US" altLang="zh-CN" sz="2800" dirty="0"/>
              <a:t>5</a:t>
            </a:r>
            <a:r>
              <a:rPr lang="zh-CN" altLang="en-US" sz="2800" dirty="0">
                <a:latin typeface="宋体" panose="02010600030101010101" pitchFamily="2" charset="-122"/>
              </a:rPr>
              <a:t>种：（</a:t>
            </a:r>
            <a:r>
              <a:rPr lang="en-US" altLang="zh-CN" sz="2800" dirty="0"/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）年月日时起卦。以年月日数相加除以</a:t>
            </a:r>
            <a:r>
              <a:rPr lang="en-US" altLang="zh-CN" sz="2800" dirty="0"/>
              <a:t>8</a:t>
            </a:r>
            <a:r>
              <a:rPr lang="zh-CN" altLang="en-US" sz="2800" dirty="0">
                <a:latin typeface="宋体" panose="02010600030101010101" pitchFamily="2" charset="-122"/>
              </a:rPr>
              <a:t>，所得余数为上卦；年月日时数相加除以</a:t>
            </a:r>
            <a:r>
              <a:rPr lang="en-US" altLang="zh-CN" sz="2800" dirty="0"/>
              <a:t>8</a:t>
            </a:r>
            <a:r>
              <a:rPr lang="zh-CN" altLang="en-US" sz="2800" dirty="0">
                <a:latin typeface="宋体" panose="02010600030101010101" pitchFamily="2" charset="-122"/>
              </a:rPr>
              <a:t>，所得余数为下卦；即所谓</a:t>
            </a:r>
            <a:r>
              <a:rPr lang="zh-CN" altLang="en-US" sz="2800" dirty="0">
                <a:latin typeface="Times New Roman" panose="02020603050405020304" pitchFamily="18" charset="0"/>
              </a:rPr>
              <a:t>“</a:t>
            </a:r>
            <a:r>
              <a:rPr lang="zh-CN" altLang="en-US" sz="2800" dirty="0">
                <a:latin typeface="宋体" panose="02010600030101010101" pitchFamily="2" charset="-122"/>
              </a:rPr>
              <a:t>卦除以八</a:t>
            </a:r>
            <a:r>
              <a:rPr lang="zh-CN" altLang="en-US" sz="2800" dirty="0">
                <a:latin typeface="Times New Roman" panose="02020603050405020304" pitchFamily="18" charset="0"/>
              </a:rPr>
              <a:t>”</a:t>
            </a:r>
            <a:r>
              <a:rPr lang="zh-CN" altLang="en-US" sz="2800" dirty="0">
                <a:latin typeface="宋体" panose="02010600030101010101" pitchFamily="2" charset="-122"/>
              </a:rPr>
              <a:t>。年月日数之和除以</a:t>
            </a:r>
            <a:r>
              <a:rPr lang="en-US" altLang="zh-CN" sz="2800" dirty="0"/>
              <a:t>6</a:t>
            </a:r>
            <a:r>
              <a:rPr lang="zh-CN" altLang="en-US" sz="2800" dirty="0">
                <a:latin typeface="宋体" panose="02010600030101010101" pitchFamily="2" charset="-122"/>
              </a:rPr>
              <a:t>，其余数则为动爻。（</a:t>
            </a:r>
            <a:r>
              <a:rPr lang="en-US" altLang="zh-CN" sz="2800" dirty="0"/>
              <a:t>2</a:t>
            </a:r>
            <a:r>
              <a:rPr lang="zh-CN" altLang="en-US" sz="2800" dirty="0">
                <a:latin typeface="宋体" panose="02010600030101010101" pitchFamily="2" charset="-122"/>
              </a:rPr>
              <a:t>）物数起卦。凡见到可数之物，即以此数为上卦，加时数起下卦。（</a:t>
            </a:r>
            <a:r>
              <a:rPr lang="en-US" altLang="zh-CN" sz="2800" dirty="0"/>
              <a:t>3</a:t>
            </a:r>
            <a:r>
              <a:rPr lang="zh-CN" altLang="en-US" sz="2800" dirty="0">
                <a:latin typeface="宋体" panose="02010600030101010101" pitchFamily="2" charset="-122"/>
              </a:rPr>
              <a:t>）声音起卦。凡听到声音，数得几声，起作上卦；加时数配作下卦。如听到间断之声，也可以用前面的声数作上卦，后面的声音作下卦。</a:t>
            </a:r>
            <a:endParaRPr lang="zh-CN" altLang="en-US" sz="2800" dirty="0"/>
          </a:p>
        </p:txBody>
      </p:sp>
    </p:spTree>
  </p:cSld>
  <p:clrMapOvr>
    <a:masterClrMapping/>
  </p:clrMapOvr>
  <p:transition>
    <p:wipe dir="d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起卦法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</a:rPr>
              <a:t>（</a:t>
            </a:r>
            <a:r>
              <a:rPr lang="en-US" altLang="zh-CN"/>
              <a:t>4</a:t>
            </a:r>
            <a:r>
              <a:rPr lang="zh-CN" altLang="en-US">
                <a:latin typeface="宋体" panose="02010600030101010101" pitchFamily="2" charset="-122"/>
              </a:rPr>
              <a:t>）字数起卦。凡见字数，如为偶数，则上下平分，一半为上卦，一半为下卦。如遇奇数，则少一字为上卦，多一字为下卦，取清轻者为天，重浊者为地之义。如字数多，直接以字数起卦；字数少，以字的笔画起卦。如一个字，则左边笔画为上卦，右边笔画为下卦。（</a:t>
            </a:r>
            <a:r>
              <a:rPr lang="en-US" altLang="zh-CN"/>
              <a:t>5</a:t>
            </a:r>
            <a:r>
              <a:rPr lang="zh-CN" altLang="en-US">
                <a:latin typeface="宋体" panose="02010600030101010101" pitchFamily="2" charset="-122"/>
              </a:rPr>
              <a:t>）人物起卦。凡见人物，以人物为上卦，其方位为下卦。</a:t>
            </a:r>
          </a:p>
        </p:txBody>
      </p:sp>
    </p:spTree>
  </p:cSld>
  <p:clrMapOvr>
    <a:masterClrMapping/>
  </p:clrMapOvr>
  <p:transition>
    <p:wipe dir="d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9144000" cy="4498975"/>
          </a:xfrm>
        </p:spPr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</a:rPr>
              <a:t>以第一种筮法为例，年月日时的数字换算方法是：以干支中的地支序数计年，即子年</a:t>
            </a:r>
            <a:r>
              <a:rPr lang="en-US" altLang="zh-CN" sz="2800" dirty="0"/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，丑年</a:t>
            </a:r>
            <a:r>
              <a:rPr lang="en-US" altLang="zh-CN" sz="2800" dirty="0"/>
              <a:t>3</a:t>
            </a:r>
            <a:r>
              <a:rPr lang="zh-CN" altLang="en-US" sz="2800" dirty="0">
                <a:latin typeface="宋体" panose="02010600030101010101" pitchFamily="2" charset="-122"/>
              </a:rPr>
              <a:t>，寅</a:t>
            </a:r>
            <a:r>
              <a:rPr lang="en-US" altLang="zh-CN" sz="2800" dirty="0"/>
              <a:t>3</a:t>
            </a:r>
            <a:r>
              <a:rPr lang="zh-CN" altLang="en-US" sz="2800" dirty="0">
                <a:latin typeface="宋体" panose="02010600030101010101" pitchFamily="2" charset="-122"/>
              </a:rPr>
              <a:t>，卯</a:t>
            </a:r>
            <a:r>
              <a:rPr lang="en-US" altLang="zh-CN" sz="2800" dirty="0"/>
              <a:t>4</a:t>
            </a:r>
            <a:r>
              <a:rPr lang="zh-CN" altLang="en-US" sz="2800" dirty="0">
                <a:latin typeface="宋体" panose="02010600030101010101" pitchFamily="2" charset="-122"/>
              </a:rPr>
              <a:t>，辰</a:t>
            </a:r>
            <a:r>
              <a:rPr lang="en-US" altLang="zh-CN" sz="2800" dirty="0"/>
              <a:t>5</a:t>
            </a:r>
            <a:r>
              <a:rPr lang="zh-CN" altLang="en-US" sz="2800" dirty="0">
                <a:latin typeface="宋体" panose="02010600030101010101" pitchFamily="2" charset="-122"/>
              </a:rPr>
              <a:t>，巳</a:t>
            </a:r>
            <a:r>
              <a:rPr lang="en-US" altLang="zh-CN" sz="2800" dirty="0"/>
              <a:t>6</a:t>
            </a:r>
            <a:r>
              <a:rPr lang="zh-CN" altLang="en-US" sz="2800" dirty="0">
                <a:latin typeface="宋体" panose="02010600030101010101" pitchFamily="2" charset="-122"/>
              </a:rPr>
              <a:t>，午</a:t>
            </a:r>
            <a:r>
              <a:rPr lang="en-US" altLang="zh-CN" sz="2800" dirty="0"/>
              <a:t>7</a:t>
            </a:r>
            <a:r>
              <a:rPr lang="zh-CN" altLang="en-US" sz="2800" dirty="0">
                <a:latin typeface="宋体" panose="02010600030101010101" pitchFamily="2" charset="-122"/>
              </a:rPr>
              <a:t>，未</a:t>
            </a:r>
            <a:r>
              <a:rPr lang="en-US" altLang="zh-CN" sz="2800" dirty="0"/>
              <a:t>8</a:t>
            </a:r>
            <a:r>
              <a:rPr lang="zh-CN" altLang="en-US" sz="2800" dirty="0">
                <a:latin typeface="宋体" panose="02010600030101010101" pitchFamily="2" charset="-122"/>
              </a:rPr>
              <a:t>，申</a:t>
            </a:r>
            <a:r>
              <a:rPr lang="en-US" altLang="zh-CN" sz="2800" dirty="0"/>
              <a:t>9</a:t>
            </a:r>
            <a:r>
              <a:rPr lang="zh-CN" altLang="en-US" sz="2800" dirty="0">
                <a:latin typeface="宋体" panose="02010600030101010101" pitchFamily="2" charset="-122"/>
              </a:rPr>
              <a:t>，酉</a:t>
            </a:r>
            <a:r>
              <a:rPr lang="en-US" altLang="zh-CN" sz="2800" dirty="0"/>
              <a:t>10</a:t>
            </a:r>
            <a:r>
              <a:rPr lang="zh-CN" altLang="en-US" sz="2800" dirty="0">
                <a:latin typeface="宋体" panose="02010600030101010101" pitchFamily="2" charset="-122"/>
              </a:rPr>
              <a:t>，戌</a:t>
            </a:r>
            <a:r>
              <a:rPr lang="en-US" altLang="zh-CN" sz="2800" dirty="0"/>
              <a:t>11</a:t>
            </a:r>
            <a:r>
              <a:rPr lang="zh-CN" altLang="en-US" sz="2800" dirty="0">
                <a:latin typeface="宋体" panose="02010600030101010101" pitchFamily="2" charset="-122"/>
              </a:rPr>
              <a:t>，亥</a:t>
            </a:r>
            <a:r>
              <a:rPr lang="en-US" altLang="zh-CN" sz="2800" dirty="0"/>
              <a:t>12</a:t>
            </a:r>
            <a:r>
              <a:rPr lang="zh-CN" altLang="en-US" sz="2800" dirty="0">
                <a:latin typeface="宋体" panose="02010600030101010101" pitchFamily="2" charset="-122"/>
              </a:rPr>
              <a:t>。月数随月份序数以正月为</a:t>
            </a:r>
            <a:r>
              <a:rPr lang="en-US" altLang="zh-CN" sz="2800" dirty="0"/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，以至</a:t>
            </a:r>
            <a:r>
              <a:rPr lang="en-US" altLang="zh-CN" sz="2800" dirty="0"/>
              <a:t>12</a:t>
            </a:r>
            <a:r>
              <a:rPr lang="zh-CN" altLang="en-US" sz="2800" dirty="0">
                <a:latin typeface="宋体" panose="02010600030101010101" pitchFamily="2" charset="-122"/>
              </a:rPr>
              <a:t>月。日数以</a:t>
            </a:r>
            <a:r>
              <a:rPr lang="en-US" altLang="zh-CN" sz="2800" dirty="0"/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～</a:t>
            </a:r>
            <a:r>
              <a:rPr lang="en-US" altLang="zh-CN" sz="2800" dirty="0"/>
              <a:t>30</a:t>
            </a:r>
            <a:r>
              <a:rPr lang="zh-CN" altLang="en-US" sz="2800" dirty="0">
                <a:latin typeface="宋体" panose="02010600030101010101" pitchFamily="2" charset="-122"/>
              </a:rPr>
              <a:t>或</a:t>
            </a:r>
            <a:r>
              <a:rPr lang="en-US" altLang="zh-CN" sz="2800" dirty="0"/>
              <a:t>31</a:t>
            </a:r>
            <a:r>
              <a:rPr lang="zh-CN" altLang="en-US" sz="2800" dirty="0">
                <a:latin typeface="宋体" panose="02010600030101010101" pitchFamily="2" charset="-122"/>
              </a:rPr>
              <a:t>为数，古以时地支计，子</a:t>
            </a:r>
            <a:r>
              <a:rPr lang="en-US" altLang="zh-CN" sz="2800" dirty="0"/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以至亥</a:t>
            </a:r>
            <a:r>
              <a:rPr lang="en-US" altLang="zh-CN" sz="2800" dirty="0"/>
              <a:t>12</a:t>
            </a:r>
            <a:r>
              <a:rPr lang="zh-CN" altLang="en-US" sz="2800" dirty="0">
                <a:latin typeface="宋体" panose="02010600030101010101" pitchFamily="2" charset="-122"/>
              </a:rPr>
              <a:t>，以</a:t>
            </a:r>
            <a:r>
              <a:rPr lang="en-US" altLang="zh-CN" sz="2800" dirty="0"/>
              <a:t>24</a:t>
            </a:r>
            <a:r>
              <a:rPr lang="zh-CN" altLang="en-US" sz="2800" dirty="0">
                <a:latin typeface="宋体" panose="02010600030101010101" pitchFamily="2" charset="-122"/>
              </a:rPr>
              <a:t>时换算，即子时相当于子夜</a:t>
            </a:r>
            <a:r>
              <a:rPr lang="en-US" altLang="zh-CN" sz="2800" dirty="0"/>
              <a:t>11</a:t>
            </a:r>
            <a:r>
              <a:rPr lang="zh-CN" altLang="en-US" sz="2800" dirty="0">
                <a:latin typeface="宋体" panose="02010600030101010101" pitchFamily="2" charset="-122"/>
              </a:rPr>
              <a:t>点至次日凌晨</a:t>
            </a:r>
            <a:r>
              <a:rPr lang="en-US" altLang="zh-CN" sz="2800" dirty="0"/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点，丑时相当于</a:t>
            </a:r>
            <a:r>
              <a:rPr lang="en-US" altLang="zh-CN" sz="2800" dirty="0"/>
              <a:t>2-3</a:t>
            </a:r>
            <a:r>
              <a:rPr lang="zh-CN" altLang="en-US" sz="2800" dirty="0">
                <a:latin typeface="宋体" panose="02010600030101010101" pitchFamily="2" charset="-122"/>
              </a:rPr>
              <a:t>点，一个时辰相当于二个钟点，依次类推。</a:t>
            </a:r>
            <a:r>
              <a:rPr lang="zh-CN" altLang="en-US" sz="2800" dirty="0"/>
              <a:t> </a:t>
            </a:r>
          </a:p>
        </p:txBody>
      </p:sp>
    </p:spTree>
  </p:cSld>
  <p:clrMapOvr>
    <a:masterClrMapping/>
  </p:clrMapOvr>
  <p:transition>
    <p:wipe dir="d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依伏羲八卦次序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/>
              <a:t>数字弄清楚以后，就可以用“卦除以八，爻除以六”的方法，求得上下卦及动爻了。八卦的次序以伏羲八卦为准，即乾为</a:t>
            </a:r>
            <a:r>
              <a:rPr lang="en-US" altLang="zh-CN"/>
              <a:t>1</a:t>
            </a:r>
            <a:r>
              <a:rPr lang="zh-CN" altLang="en-US"/>
              <a:t>，兑为</a:t>
            </a:r>
            <a:r>
              <a:rPr lang="en-US" altLang="zh-CN"/>
              <a:t>2</a:t>
            </a:r>
            <a:r>
              <a:rPr lang="zh-CN" altLang="en-US"/>
              <a:t>，离</a:t>
            </a:r>
            <a:r>
              <a:rPr lang="en-US" altLang="zh-CN"/>
              <a:t>3</a:t>
            </a:r>
            <a:r>
              <a:rPr lang="zh-CN" altLang="en-US"/>
              <a:t>，震</a:t>
            </a:r>
            <a:r>
              <a:rPr lang="en-US" altLang="zh-CN"/>
              <a:t>4</a:t>
            </a:r>
            <a:r>
              <a:rPr lang="zh-CN" altLang="en-US"/>
              <a:t>，巽</a:t>
            </a:r>
            <a:r>
              <a:rPr lang="en-US" altLang="zh-CN"/>
              <a:t>5</a:t>
            </a:r>
            <a:r>
              <a:rPr lang="zh-CN" altLang="en-US"/>
              <a:t>，坎</a:t>
            </a:r>
            <a:r>
              <a:rPr lang="en-US" altLang="zh-CN"/>
              <a:t>6</a:t>
            </a:r>
            <a:r>
              <a:rPr lang="zh-CN" altLang="en-US"/>
              <a:t>，艮</a:t>
            </a:r>
            <a:r>
              <a:rPr lang="en-US" altLang="zh-CN"/>
              <a:t>7</a:t>
            </a:r>
            <a:r>
              <a:rPr lang="zh-CN" altLang="en-US"/>
              <a:t>，坤</a:t>
            </a:r>
            <a:r>
              <a:rPr lang="en-US" altLang="zh-CN"/>
              <a:t>8</a:t>
            </a:r>
            <a:r>
              <a:rPr lang="zh-CN" altLang="en-US"/>
              <a:t>。若得数之和被</a:t>
            </a:r>
            <a:r>
              <a:rPr lang="en-US" altLang="zh-CN"/>
              <a:t>8</a:t>
            </a:r>
            <a:r>
              <a:rPr lang="zh-CN" altLang="en-US"/>
              <a:t>整除，无余数（余数为</a:t>
            </a:r>
            <a:r>
              <a:rPr lang="en-US" altLang="zh-CN"/>
              <a:t>0</a:t>
            </a:r>
            <a:r>
              <a:rPr lang="zh-CN" altLang="en-US"/>
              <a:t>），则为坤卦。</a:t>
            </a:r>
          </a:p>
        </p:txBody>
      </p:sp>
    </p:spTree>
  </p:cSld>
  <p:clrMapOvr>
    <a:masterClrMapping/>
  </p:clrMapOvr>
  <p:transition>
    <p:wipe dir="d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筮例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以邵雍观梅占为例：当时为辰年十二月十七日申时，辰（</a:t>
            </a:r>
            <a:r>
              <a:rPr lang="en-US" altLang="zh-CN" sz="2800" dirty="0"/>
              <a:t>5+12+17</a:t>
            </a:r>
            <a:r>
              <a:rPr lang="zh-CN" altLang="en-US" sz="2800" dirty="0">
                <a:latin typeface="宋体" panose="02010600030101010101" pitchFamily="2" charset="-122"/>
              </a:rPr>
              <a:t>）</a:t>
            </a:r>
            <a:r>
              <a:rPr lang="zh-CN" altLang="en-US" sz="2800" dirty="0">
                <a:sym typeface="Symbol" panose="05050102010706020507" pitchFamily="18" charset="2"/>
              </a:rPr>
              <a:t></a:t>
            </a:r>
            <a:r>
              <a:rPr lang="en-US" altLang="zh-CN" sz="2800" dirty="0"/>
              <a:t>8</a:t>
            </a:r>
            <a:r>
              <a:rPr lang="zh-CN" altLang="en-US" sz="2800" dirty="0">
                <a:latin typeface="宋体" panose="02010600030101010101" pitchFamily="2" charset="-122"/>
              </a:rPr>
              <a:t>，余数</a:t>
            </a:r>
            <a:r>
              <a:rPr lang="en-US" altLang="zh-CN" sz="2800" dirty="0"/>
              <a:t>2</a:t>
            </a:r>
            <a:r>
              <a:rPr lang="zh-CN" altLang="en-US" sz="2800" dirty="0">
                <a:latin typeface="宋体" panose="02010600030101010101" pitchFamily="2" charset="-122"/>
              </a:rPr>
              <a:t>，为上卦兑；申时为</a:t>
            </a:r>
            <a:r>
              <a:rPr lang="en-US" altLang="zh-CN" sz="2800" dirty="0"/>
              <a:t>9</a:t>
            </a:r>
            <a:r>
              <a:rPr lang="zh-CN" altLang="en-US" sz="2800" dirty="0">
                <a:latin typeface="宋体" panose="02010600030101010101" pitchFamily="2" charset="-122"/>
              </a:rPr>
              <a:t>，（</a:t>
            </a:r>
            <a:r>
              <a:rPr lang="en-US" altLang="zh-CN" sz="2800" dirty="0"/>
              <a:t>34+9</a:t>
            </a:r>
            <a:r>
              <a:rPr lang="zh-CN" altLang="en-US" sz="2800" dirty="0">
                <a:latin typeface="宋体" panose="02010600030101010101" pitchFamily="2" charset="-122"/>
              </a:rPr>
              <a:t>）</a:t>
            </a:r>
            <a:r>
              <a:rPr lang="zh-CN" altLang="en-US" sz="2800" dirty="0">
                <a:sym typeface="Symbol" panose="05050102010706020507" pitchFamily="18" charset="2"/>
              </a:rPr>
              <a:t></a:t>
            </a:r>
            <a:r>
              <a:rPr lang="en-US" altLang="zh-CN" sz="2800" dirty="0"/>
              <a:t>8</a:t>
            </a:r>
            <a:r>
              <a:rPr lang="zh-CN" altLang="en-US" sz="2800" dirty="0">
                <a:latin typeface="宋体" panose="02010600030101010101" pitchFamily="2" charset="-122"/>
              </a:rPr>
              <a:t>，余数</a:t>
            </a:r>
            <a:r>
              <a:rPr lang="en-US" altLang="zh-CN" sz="2800" dirty="0"/>
              <a:t>3</a:t>
            </a:r>
            <a:r>
              <a:rPr lang="zh-CN" altLang="en-US" sz="2800" dirty="0">
                <a:latin typeface="宋体" panose="02010600030101010101" pitchFamily="2" charset="-122"/>
              </a:rPr>
              <a:t>，得下卦离。</a:t>
            </a:r>
            <a:r>
              <a:rPr lang="en-US" altLang="zh-CN" sz="2800" dirty="0"/>
              <a:t>43</a:t>
            </a:r>
            <a:r>
              <a:rPr lang="en-US" altLang="zh-CN" sz="2800" dirty="0">
                <a:sym typeface="Symbol" panose="05050102010706020507" pitchFamily="18" charset="2"/>
              </a:rPr>
              <a:t></a:t>
            </a:r>
            <a:r>
              <a:rPr lang="en-US" altLang="zh-CN" sz="2800" dirty="0"/>
              <a:t>6</a:t>
            </a:r>
            <a:r>
              <a:rPr lang="zh-CN" altLang="en-US" sz="2800" dirty="0">
                <a:latin typeface="宋体" panose="02010600030101010101" pitchFamily="2" charset="-122"/>
              </a:rPr>
              <a:t>，得余数</a:t>
            </a:r>
            <a:r>
              <a:rPr lang="en-US" altLang="zh-CN" sz="2800" dirty="0"/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，初爻为动爻。上兑下离为革卦，初九变初六为咸卦，即</a:t>
            </a:r>
            <a:r>
              <a:rPr lang="en-US" altLang="zh-CN" sz="2800" dirty="0">
                <a:latin typeface="宋体" panose="02010600030101010101" pitchFamily="2" charset="-122"/>
              </a:rPr>
              <a:t>《</a:t>
            </a:r>
            <a:r>
              <a:rPr lang="zh-CN" altLang="en-US" sz="2800" dirty="0">
                <a:latin typeface="宋体" panose="02010600030101010101" pitchFamily="2" charset="-122"/>
              </a:rPr>
              <a:t>革</a:t>
            </a:r>
            <a:r>
              <a:rPr lang="en-US" altLang="zh-CN" sz="2800" dirty="0">
                <a:latin typeface="宋体" panose="02010600030101010101" pitchFamily="2" charset="-122"/>
              </a:rPr>
              <a:t>》</a:t>
            </a:r>
            <a:r>
              <a:rPr lang="zh-CN" altLang="en-US" sz="2800" dirty="0">
                <a:latin typeface="宋体" panose="02010600030101010101" pitchFamily="2" charset="-122"/>
              </a:rPr>
              <a:t>之</a:t>
            </a:r>
            <a:r>
              <a:rPr lang="en-US" altLang="zh-CN" sz="2800" dirty="0">
                <a:latin typeface="宋体" panose="02010600030101010101" pitchFamily="2" charset="-122"/>
              </a:rPr>
              <a:t>《</a:t>
            </a:r>
            <a:r>
              <a:rPr lang="zh-CN" altLang="en-US" sz="2800" dirty="0">
                <a:latin typeface="宋体" panose="02010600030101010101" pitchFamily="2" charset="-122"/>
              </a:rPr>
              <a:t>咸</a:t>
            </a:r>
            <a:r>
              <a:rPr lang="en-US" altLang="zh-CN" sz="2800" dirty="0">
                <a:latin typeface="宋体" panose="02010600030101010101" pitchFamily="2" charset="-122"/>
              </a:rPr>
              <a:t>》</a:t>
            </a:r>
            <a:r>
              <a:rPr lang="zh-CN" altLang="en-US" sz="2800" dirty="0">
                <a:latin typeface="宋体" panose="02010600030101010101" pitchFamily="2" charset="-122"/>
              </a:rPr>
              <a:t>。邵雍占断：本卦</a:t>
            </a:r>
            <a:r>
              <a:rPr lang="en-US" altLang="zh-CN" sz="2800" dirty="0">
                <a:latin typeface="宋体" panose="02010600030101010101" pitchFamily="2" charset="-122"/>
              </a:rPr>
              <a:t>《</a:t>
            </a:r>
            <a:r>
              <a:rPr lang="zh-CN" altLang="en-US" sz="2800" dirty="0">
                <a:latin typeface="宋体" panose="02010600030101010101" pitchFamily="2" charset="-122"/>
              </a:rPr>
              <a:t>革</a:t>
            </a:r>
            <a:r>
              <a:rPr lang="en-US" altLang="zh-CN" sz="2800" dirty="0">
                <a:latin typeface="宋体" panose="02010600030101010101" pitchFamily="2" charset="-122"/>
              </a:rPr>
              <a:t>》</a:t>
            </a:r>
            <a:r>
              <a:rPr lang="zh-CN" altLang="en-US" sz="2800" dirty="0">
                <a:latin typeface="宋体" panose="02010600030101010101" pitchFamily="2" charset="-122"/>
              </a:rPr>
              <a:t>下离为火，上兑为泽，为水，为少女，水火不相容；下互为巽，为木，为腿；上互为乾，为金。金克木，故有腿伤之象，而受伤者为少女。</a:t>
            </a:r>
            <a:r>
              <a:rPr lang="en-US" altLang="zh-CN" sz="2800" dirty="0">
                <a:latin typeface="宋体" panose="02010600030101010101" pitchFamily="2" charset="-122"/>
              </a:rPr>
              <a:t>《</a:t>
            </a:r>
            <a:r>
              <a:rPr lang="zh-CN" altLang="en-US" sz="2800" dirty="0">
                <a:latin typeface="宋体" panose="02010600030101010101" pitchFamily="2" charset="-122"/>
              </a:rPr>
              <a:t>革</a:t>
            </a:r>
            <a:r>
              <a:rPr lang="en-US" altLang="zh-CN" sz="2800" dirty="0">
                <a:latin typeface="宋体" panose="02010600030101010101" pitchFamily="2" charset="-122"/>
              </a:rPr>
              <a:t>》</a:t>
            </a:r>
            <a:r>
              <a:rPr lang="zh-CN" altLang="en-US" sz="2800" dirty="0">
                <a:latin typeface="宋体" panose="02010600030101010101" pitchFamily="2" charset="-122"/>
              </a:rPr>
              <a:t>卦变</a:t>
            </a:r>
            <a:r>
              <a:rPr lang="en-US" altLang="zh-CN" sz="2800" dirty="0">
                <a:latin typeface="宋体" panose="02010600030101010101" pitchFamily="2" charset="-122"/>
              </a:rPr>
              <a:t>《</a:t>
            </a:r>
            <a:r>
              <a:rPr lang="zh-CN" altLang="en-US" sz="2800" dirty="0">
                <a:latin typeface="宋体" panose="02010600030101010101" pitchFamily="2" charset="-122"/>
              </a:rPr>
              <a:t>咸</a:t>
            </a:r>
            <a:r>
              <a:rPr lang="en-US" altLang="zh-CN" sz="2800" dirty="0">
                <a:latin typeface="宋体" panose="02010600030101010101" pitchFamily="2" charset="-122"/>
              </a:rPr>
              <a:t>》</a:t>
            </a:r>
            <a:r>
              <a:rPr lang="zh-CN" altLang="en-US" sz="2800" dirty="0">
                <a:latin typeface="宋体" panose="02010600030101010101" pitchFamily="2" charset="-122"/>
              </a:rPr>
              <a:t>卦，上兑下艮，兑为金，艮为土，土生金，非但不克反而相生，故女子腿伤会很快康复。</a:t>
            </a:r>
            <a:r>
              <a:rPr lang="zh-CN" altLang="en-US" sz="2800" dirty="0"/>
              <a:t> </a:t>
            </a:r>
          </a:p>
        </p:txBody>
      </p:sp>
    </p:spTree>
  </p:cSld>
  <p:clrMapOvr>
    <a:masterClrMapping/>
  </p:clrMapOvr>
  <p:transition>
    <p:wipe dir="d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人物占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申日午时，有少年从南方来，喜形于色。问有何喜？曰无。遂占之。</a:t>
            </a:r>
          </a:p>
          <a:p>
            <a:r>
              <a:rPr lang="zh-CN" altLang="en-US" sz="2800"/>
              <a:t>少年属艮为上卦，南方为离为下卦，得山火《贲》卦。以艮7+离3+午7=176=5，五为动爻，变卦为风火《家人》。</a:t>
            </a:r>
          </a:p>
          <a:p>
            <a:r>
              <a:rPr lang="zh-CN" altLang="en-US" sz="2800"/>
              <a:t>断卦：《贲》卦六五曰：“贲于丘园，束帛戋戋，吝，终吉。”此为吉利，且加“束帛”，乃聘礼所用。变卦为《家人》，占者为少年男子，则此吉事当为婚事。且总数为17，故断曰：十七日内必有聘币之喜。</a:t>
            </a:r>
          </a:p>
          <a:p>
            <a:r>
              <a:rPr lang="zh-CN" altLang="en-US" sz="2800"/>
              <a:t>应验：至期，果然定亲。</a:t>
            </a:r>
          </a:p>
        </p:txBody>
      </p:sp>
    </p:spTree>
  </p:cSld>
  <p:clrMapOvr>
    <a:masterClrMapping/>
  </p:clrMapOvr>
  <p:transition>
    <p:wipe dir="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910" y="1257300"/>
            <a:ext cx="8594090" cy="4841875"/>
          </a:xfrm>
        </p:spPr>
        <p:txBody>
          <a:bodyPr/>
          <a:lstStyle/>
          <a:p>
            <a:r>
              <a:rPr lang="zh-CN" altLang="en-US"/>
              <a:t>一次，邵雍偶然看到西林寺牌额上的“林”字，于是占了一卦。</a:t>
            </a:r>
          </a:p>
          <a:p>
            <a:r>
              <a:rPr lang="zh-CN" altLang="en-US"/>
              <a:t>以“西”字七画为艮作上卦，“林”字八画为坤作下卦，得山地《剥》卦，艮七离八相加得15，除以6，余数3，三爻动，《剥》卦变《艮》卦。</a:t>
            </a:r>
          </a:p>
          <a:p>
            <a:r>
              <a:rPr lang="zh-CN" altLang="en-US"/>
              <a:t>断卦：寺中皆为和尚，乃纯阳之象；现占得《剥》卦乃五阴剥一阳，又《剥》卦互体皆为《坤》卦，亦女阴之象。据此可知寺中当有妇人之祸。</a:t>
            </a:r>
          </a:p>
          <a:p>
            <a:r>
              <a:rPr lang="zh-CN" altLang="en-US"/>
              <a:t>问之，果然。</a:t>
            </a:r>
          </a:p>
        </p:txBody>
      </p:sp>
    </p:spTree>
  </p:cSld>
  <p:clrMapOvr>
    <a:masterClrMapping/>
  </p:clrMapOvr>
  <p:transition>
    <p:wipe dir="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进一步阅读书目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李零《死生有命 富贵在天：&lt;周易&gt;的自然哲学》，三联书店2013年。</a:t>
            </a:r>
          </a:p>
          <a:p>
            <a:r>
              <a:rPr lang="zh-CN" altLang="en-US"/>
              <a:t>刘大钧《纳甲筮法》，齐鲁书社1995年。</a:t>
            </a:r>
          </a:p>
          <a:p>
            <a:r>
              <a:rPr lang="zh-CN" altLang="en-US"/>
              <a:t>邵雍《梅花易数》，九州出版社</a:t>
            </a:r>
            <a:r>
              <a:rPr lang="en-US" altLang="zh-CN"/>
              <a:t>2016</a:t>
            </a:r>
            <a:r>
              <a:rPr lang="zh-CN" altLang="en-US"/>
              <a:t>年。</a:t>
            </a:r>
          </a:p>
        </p:txBody>
      </p:sp>
    </p:spTree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八卦来源的现代解释</a:t>
            </a:r>
          </a:p>
        </p:txBody>
      </p:sp>
      <p:sp>
        <p:nvSpPr>
          <p:cNvPr id="2867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八卦来源于象形文字。以坎、离、坤比较典型。这是对卦名的解释。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八卦是龟兆的演化。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八卦起源于以数占卜。西南少数民族苗族把一块木头劈成两片，据两片木头落在地上的正反情况占断吉凶。佤族用小木棒在地上划短线，根据奇偶数占吉凶。藏族则用牛毛绳八根打结，丢在地上三次，看三次所得绳结奇偶的排列关系占吉凶。</a:t>
            </a:r>
          </a:p>
          <a:p>
            <a:pPr>
              <a:lnSpc>
                <a:spcPct val="90000"/>
              </a:lnSpc>
            </a:pPr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练习思考题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用春秋古筮法自占一卦，并作解。</a:t>
            </a:r>
          </a:p>
          <a:p>
            <a:r>
              <a:rPr lang="zh-CN" altLang="en-US"/>
              <a:t>用梅花易数自占姓名。</a:t>
            </a:r>
          </a:p>
        </p:txBody>
      </p:sp>
    </p:spTree>
  </p:cSld>
  <p:clrMapOvr>
    <a:masterClrMapping/>
  </p:clrMapOvr>
  <p:transition>
    <p:wipe dir="d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3179763" y="2925763"/>
            <a:ext cx="2786062" cy="1006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zh-CN" sz="6000"/>
              <a:t>The End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易传和宋人对八卦起源的哲理化解释</a:t>
            </a:r>
          </a:p>
        </p:txBody>
      </p:sp>
      <p:sp>
        <p:nvSpPr>
          <p:cNvPr id="29699" name="Rectangle 5"/>
          <p:cNvSpPr>
            <a:spLocks noGrp="1" noRot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latin typeface="宋体" panose="02010600030101010101" pitchFamily="2" charset="-122"/>
              </a:rPr>
              <a:t>《</a:t>
            </a:r>
            <a:r>
              <a:rPr lang="zh-CN" altLang="en-US" sz="2800" dirty="0">
                <a:latin typeface="宋体" panose="02010600030101010101" pitchFamily="2" charset="-122"/>
              </a:rPr>
              <a:t>系辞传</a:t>
            </a:r>
            <a:r>
              <a:rPr lang="en-US" altLang="zh-CN" sz="2800" dirty="0">
                <a:latin typeface="宋体" panose="02010600030101010101" pitchFamily="2" charset="-122"/>
              </a:rPr>
              <a:t>》</a:t>
            </a:r>
            <a:r>
              <a:rPr lang="zh-CN" altLang="en-US" sz="2800" dirty="0">
                <a:latin typeface="宋体" panose="02010600030101010101" pitchFamily="2" charset="-122"/>
              </a:rPr>
              <a:t>：</a:t>
            </a:r>
            <a:r>
              <a:rPr lang="zh-CN" altLang="en-US" sz="2800" dirty="0"/>
              <a:t>“</a:t>
            </a:r>
            <a:r>
              <a:rPr lang="zh-CN" altLang="en-US" sz="2800" dirty="0">
                <a:latin typeface="宋体" panose="02010600030101010101" pitchFamily="2" charset="-122"/>
              </a:rPr>
              <a:t>易有太极，是生两仪，两仪生四象，四象生八卦。</a:t>
            </a:r>
            <a:r>
              <a:rPr lang="zh-CN" altLang="en-US" sz="2800" dirty="0"/>
              <a:t>”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latin typeface="宋体" panose="02010600030101010101" pitchFamily="2" charset="-122"/>
              </a:rPr>
              <a:t>《</a:t>
            </a:r>
            <a:r>
              <a:rPr lang="zh-CN" altLang="en-US" sz="2800" dirty="0">
                <a:latin typeface="宋体" panose="02010600030101010101" pitchFamily="2" charset="-122"/>
              </a:rPr>
              <a:t>说卦传</a:t>
            </a:r>
            <a:r>
              <a:rPr lang="en-US" altLang="zh-CN" sz="2800" dirty="0">
                <a:latin typeface="宋体" panose="02010600030101010101" pitchFamily="2" charset="-122"/>
              </a:rPr>
              <a:t>》</a:t>
            </a:r>
            <a:r>
              <a:rPr lang="zh-CN" altLang="en-US" sz="2800" dirty="0">
                <a:latin typeface="宋体" panose="02010600030101010101" pitchFamily="2" charset="-122"/>
              </a:rPr>
              <a:t>说：</a:t>
            </a:r>
            <a:r>
              <a:rPr lang="zh-CN" altLang="en-US" sz="2800" dirty="0"/>
              <a:t>“</a:t>
            </a:r>
            <a:r>
              <a:rPr lang="en-US" altLang="zh-CN" sz="2800" dirty="0">
                <a:latin typeface="宋体" panose="02010600030101010101" pitchFamily="2" charset="-122"/>
              </a:rPr>
              <a:t>《</a:t>
            </a:r>
            <a:r>
              <a:rPr lang="zh-CN" altLang="en-US" sz="2800" dirty="0">
                <a:latin typeface="宋体" panose="02010600030101010101" pitchFamily="2" charset="-122"/>
              </a:rPr>
              <a:t>易</a:t>
            </a:r>
            <a:r>
              <a:rPr lang="en-US" altLang="zh-CN" sz="2800" dirty="0">
                <a:latin typeface="宋体" panose="02010600030101010101" pitchFamily="2" charset="-122"/>
              </a:rPr>
              <a:t>》</a:t>
            </a:r>
            <a:r>
              <a:rPr lang="zh-CN" altLang="en-US" sz="2800" dirty="0">
                <a:latin typeface="宋体" panose="02010600030101010101" pitchFamily="2" charset="-122"/>
              </a:rPr>
              <a:t>，逆数也。</a:t>
            </a:r>
            <a:r>
              <a:rPr lang="zh-CN" altLang="en-US" sz="2800" dirty="0"/>
              <a:t>”</a:t>
            </a:r>
            <a:r>
              <a:rPr lang="zh-CN" altLang="en-US" sz="2800" dirty="0">
                <a:latin typeface="宋体" panose="02010600030101010101" pitchFamily="2" charset="-122"/>
              </a:rPr>
              <a:t>故上图自乾至坤逆数，是为乾</a:t>
            </a:r>
            <a:r>
              <a:rPr lang="en-US" altLang="zh-CN" sz="2800" dirty="0"/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，兑</a:t>
            </a:r>
            <a:r>
              <a:rPr lang="en-US" altLang="zh-CN" sz="2800" dirty="0"/>
              <a:t>2</a:t>
            </a:r>
            <a:r>
              <a:rPr lang="zh-CN" altLang="en-US" sz="2800" dirty="0">
                <a:latin typeface="宋体" panose="02010600030101010101" pitchFamily="2" charset="-122"/>
              </a:rPr>
              <a:t>，离</a:t>
            </a:r>
            <a:r>
              <a:rPr lang="en-US" altLang="zh-CN" sz="2800" dirty="0"/>
              <a:t>3</a:t>
            </a:r>
            <a:r>
              <a:rPr lang="zh-CN" altLang="en-US" sz="2800" dirty="0">
                <a:latin typeface="宋体" panose="02010600030101010101" pitchFamily="2" charset="-122"/>
              </a:rPr>
              <a:t>，震</a:t>
            </a:r>
            <a:r>
              <a:rPr lang="en-US" altLang="zh-CN" sz="2800" dirty="0"/>
              <a:t>4</a:t>
            </a:r>
            <a:r>
              <a:rPr lang="zh-CN" altLang="en-US" sz="2800" dirty="0">
                <a:latin typeface="宋体" panose="02010600030101010101" pitchFamily="2" charset="-122"/>
              </a:rPr>
              <a:t>，巽</a:t>
            </a:r>
            <a:r>
              <a:rPr lang="en-US" altLang="zh-CN" sz="2800" dirty="0"/>
              <a:t>5</a:t>
            </a:r>
            <a:r>
              <a:rPr lang="zh-CN" altLang="en-US" sz="2800" dirty="0">
                <a:latin typeface="宋体" panose="02010600030101010101" pitchFamily="2" charset="-122"/>
              </a:rPr>
              <a:t>，坎</a:t>
            </a:r>
            <a:r>
              <a:rPr lang="en-US" altLang="zh-CN" sz="2800" dirty="0"/>
              <a:t>6</a:t>
            </a:r>
            <a:r>
              <a:rPr lang="zh-CN" altLang="en-US" sz="2800" dirty="0">
                <a:latin typeface="宋体" panose="02010600030101010101" pitchFamily="2" charset="-122"/>
              </a:rPr>
              <a:t>，艮</a:t>
            </a:r>
            <a:r>
              <a:rPr lang="en-US" altLang="zh-CN" sz="2800" dirty="0"/>
              <a:t>7</a:t>
            </a:r>
            <a:r>
              <a:rPr lang="zh-CN" altLang="en-US" sz="2800" dirty="0">
                <a:latin typeface="宋体" panose="02010600030101010101" pitchFamily="2" charset="-122"/>
              </a:rPr>
              <a:t>，坤</a:t>
            </a:r>
            <a:r>
              <a:rPr lang="en-US" altLang="zh-CN" sz="2800" dirty="0"/>
              <a:t>8</a:t>
            </a:r>
            <a:r>
              <a:rPr lang="zh-CN" altLang="en-US" sz="2800" dirty="0">
                <a:latin typeface="宋体" panose="02010600030101010101" pitchFamily="2" charset="-122"/>
              </a:rPr>
              <a:t>。</a:t>
            </a:r>
            <a:r>
              <a:rPr lang="zh-CN" altLang="en-US" sz="2800" dirty="0"/>
              <a:t> </a:t>
            </a:r>
          </a:p>
          <a:p>
            <a:pPr>
              <a:lnSpc>
                <a:spcPct val="90000"/>
              </a:lnSpc>
            </a:pPr>
            <a:endParaRPr lang="zh-CN" altLang="en-US" sz="2800" dirty="0"/>
          </a:p>
        </p:txBody>
      </p:sp>
      <p:pic>
        <p:nvPicPr>
          <p:cNvPr id="95238" name="Picture 6" descr="先天次序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42988" y="1341438"/>
            <a:ext cx="7273925" cy="2352675"/>
          </a:xfr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楷体_GB2312" pitchFamily="49" charset="-122"/>
              </a:rPr>
              <a:t>太极生两仪、两仪生四象、四象生八卦</a:t>
            </a:r>
          </a:p>
        </p:txBody>
      </p:sp>
      <p:sp>
        <p:nvSpPr>
          <p:cNvPr id="30723" name="Rectangle 5"/>
          <p:cNvSpPr>
            <a:spLocks noGrp="1" noRot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易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称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阳卦多阴，阴卦多阳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，故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说卦传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以震、坎为阳卦，巽、离为阴卦。此图则以奇数卦为阳卦，即乾、离、巽、艮为阳，以偶数卦为阴卦，即坤、坎、震、兑为阴。</a:t>
            </a:r>
            <a:r>
              <a:rPr lang="zh-CN" altLang="en-US" sz="2800"/>
              <a:t> </a:t>
            </a:r>
          </a:p>
        </p:txBody>
      </p:sp>
      <p:pic>
        <p:nvPicPr>
          <p:cNvPr id="97286" name="Picture 6" descr="太极生两仪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42988" y="1600200"/>
            <a:ext cx="7345362" cy="2173288"/>
          </a:xfr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朱熹论</a:t>
            </a:r>
            <a:r>
              <a:rPr lang="en-US" altLang="zh-CN"/>
              <a:t>“</a:t>
            </a:r>
            <a:r>
              <a:rPr lang="zh-CN" altLang="en-US"/>
              <a:t>伏羲八卦次序图</a:t>
            </a:r>
            <a:r>
              <a:rPr lang="en-US" altLang="zh-CN"/>
              <a:t>”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445" y="1258570"/>
            <a:ext cx="9011920" cy="4840605"/>
          </a:xfrm>
        </p:spPr>
        <p:txBody>
          <a:bodyPr/>
          <a:lstStyle/>
          <a:p>
            <a:r>
              <a:rPr lang="zh-CN" altLang="en-US"/>
              <a:t>太极之义，正谓理之极致耳。有是理即有是物，无先后次序之可言，故曰</a:t>
            </a:r>
            <a:r>
              <a:rPr lang="en-US" altLang="zh-CN"/>
              <a:t>“</a:t>
            </a:r>
            <a:r>
              <a:rPr lang="zh-CN" altLang="en-US"/>
              <a:t>易有太极</a:t>
            </a:r>
            <a:r>
              <a:rPr lang="en-US" altLang="zh-CN"/>
              <a:t>”</a:t>
            </a:r>
            <a:r>
              <a:rPr lang="zh-CN" altLang="en-US"/>
              <a:t>，则是太极乃在阴阳之中，而非在阴阳之外也。</a:t>
            </a:r>
            <a:r>
              <a:rPr lang="en-US" altLang="zh-CN"/>
              <a:t>……</a:t>
            </a:r>
            <a:r>
              <a:rPr lang="zh-CN" altLang="en-US"/>
              <a:t>有是理即有是气，气则无不两者，故《易》曰</a:t>
            </a:r>
            <a:r>
              <a:rPr lang="en-US" altLang="zh-CN"/>
              <a:t>“</a:t>
            </a:r>
            <a:r>
              <a:rPr lang="zh-CN" altLang="en-US"/>
              <a:t>太极生两仪</a:t>
            </a:r>
            <a:r>
              <a:rPr lang="en-US" altLang="zh-CN"/>
              <a:t>”</a:t>
            </a:r>
            <a:r>
              <a:rPr lang="zh-CN" altLang="en-US"/>
              <a:t>。</a:t>
            </a:r>
            <a:r>
              <a:rPr lang="en-US" altLang="zh-CN"/>
              <a:t>……</a:t>
            </a:r>
            <a:r>
              <a:rPr lang="zh-CN" altLang="en-US"/>
              <a:t>二仪只可谓之阴阳，</a:t>
            </a:r>
            <a:r>
              <a:rPr lang="en-US" altLang="zh-CN"/>
              <a:t>“</a:t>
            </a:r>
            <a:r>
              <a:rPr lang="zh-CN" altLang="en-US"/>
              <a:t>四象</a:t>
            </a:r>
            <a:r>
              <a:rPr lang="en-US" altLang="zh-CN"/>
              <a:t>”</a:t>
            </a:r>
            <a:r>
              <a:rPr lang="zh-CN" altLang="en-US"/>
              <a:t>乃可各加</a:t>
            </a:r>
            <a:r>
              <a:rPr lang="en-US" altLang="zh-CN"/>
              <a:t>“</a:t>
            </a:r>
            <a:r>
              <a:rPr lang="zh-CN" altLang="en-US"/>
              <a:t>太</a:t>
            </a:r>
            <a:r>
              <a:rPr lang="en-US" altLang="zh-CN"/>
              <a:t>”</a:t>
            </a:r>
            <a:r>
              <a:rPr lang="zh-CN" altLang="en-US"/>
              <a:t>、</a:t>
            </a:r>
            <a:r>
              <a:rPr lang="en-US" altLang="zh-CN"/>
              <a:t>“</a:t>
            </a:r>
            <a:r>
              <a:rPr lang="zh-CN" altLang="en-US"/>
              <a:t>少</a:t>
            </a:r>
            <a:r>
              <a:rPr lang="en-US" altLang="zh-CN">
                <a:sym typeface="+mn-ea"/>
              </a:rPr>
              <a:t>”</a:t>
            </a:r>
            <a:r>
              <a:rPr lang="zh-CN" altLang="en-US"/>
              <a:t>之别，而其序亦当以太阳、少阳、少阴、太阴为次。</a:t>
            </a:r>
            <a:r>
              <a:rPr lang="en-US" altLang="zh-CN"/>
              <a:t>……</a:t>
            </a:r>
            <a:r>
              <a:rPr lang="zh-CN" altLang="en-US"/>
              <a:t>此序既定，又递升而倍之，适得乾一兑二离三震四巽五坎六艮七坤八之序也。</a:t>
            </a:r>
            <a:r>
              <a:rPr lang="en-US" altLang="zh-CN"/>
              <a:t>……</a:t>
            </a:r>
            <a:r>
              <a:rPr lang="zh-CN" altLang="en-US"/>
              <a:t>此乃伏羲画八卦自然之序，非人私智所能安排。学易者不可不知也。</a:t>
            </a:r>
          </a:p>
        </p:txBody>
      </p:sp>
    </p:spTree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楷体_GB2312" pitchFamily="49" charset="-122"/>
              </a:rPr>
              <a:t>先天八卦方位图</a:t>
            </a:r>
          </a:p>
        </p:txBody>
      </p:sp>
      <p:sp>
        <p:nvSpPr>
          <p:cNvPr id="31747" name="Rectangle 5"/>
          <p:cNvSpPr>
            <a:spLocks noGrp="1" noRot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说卦传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曰：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天地定位，山泽通气，雷风相薄，水火</a:t>
            </a:r>
            <a:r>
              <a:rPr lang="en-US" altLang="zh-CN" sz="2800">
                <a:latin typeface="宋体" panose="02010600030101010101" pitchFamily="2" charset="-122"/>
              </a:rPr>
              <a:t>〈</a:t>
            </a:r>
            <a:r>
              <a:rPr lang="zh-CN" altLang="en-US" sz="2800">
                <a:latin typeface="宋体" panose="02010600030101010101" pitchFamily="2" charset="-122"/>
              </a:rPr>
              <a:t>不</a:t>
            </a:r>
            <a:r>
              <a:rPr lang="en-US" altLang="zh-CN" sz="2800">
                <a:latin typeface="宋体" panose="02010600030101010101" pitchFamily="2" charset="-122"/>
              </a:rPr>
              <a:t>〉</a:t>
            </a:r>
            <a:r>
              <a:rPr lang="zh-CN" altLang="en-US" sz="2800">
                <a:latin typeface="宋体" panose="02010600030101010101" pitchFamily="2" charset="-122"/>
              </a:rPr>
              <a:t>相射。八卦相错，数往者顺，知来者逆。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邵子曰：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乾南、坤北，离东、坎西，震东北、兑东南，巽西南、艮西北。自震至乾为顺，自巽至坤为逆。</a:t>
            </a:r>
            <a:r>
              <a:rPr lang="zh-CN" altLang="en-US" sz="2800"/>
              <a:t> ”</a:t>
            </a:r>
          </a:p>
          <a:p>
            <a:pPr>
              <a:lnSpc>
                <a:spcPct val="90000"/>
              </a:lnSpc>
            </a:pPr>
            <a:endParaRPr lang="zh-CN" altLang="en-US" sz="2800"/>
          </a:p>
        </p:txBody>
      </p:sp>
      <p:pic>
        <p:nvPicPr>
          <p:cNvPr id="99334" name="Picture 6" descr="先天方位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55650" y="1628775"/>
            <a:ext cx="3960813" cy="4176713"/>
          </a:xfrm>
          <a:solidFill>
            <a:srgbClr val="C0C0C0"/>
          </a:solidFill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八卦的人文社会含义：后天八卦</a:t>
            </a:r>
          </a:p>
        </p:txBody>
      </p:sp>
      <p:sp>
        <p:nvSpPr>
          <p:cNvPr id="32771" name="Rectangle 4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CN" sz="2400">
                <a:latin typeface="宋体" panose="02010600030101010101" pitchFamily="2" charset="-122"/>
              </a:rPr>
              <a:t>《</a:t>
            </a:r>
            <a:r>
              <a:rPr lang="zh-CN" altLang="en-US" sz="2400">
                <a:latin typeface="宋体" panose="02010600030101010101" pitchFamily="2" charset="-122"/>
              </a:rPr>
              <a:t>说卦传</a:t>
            </a:r>
            <a:r>
              <a:rPr lang="en-US" altLang="zh-CN" sz="2400">
                <a:latin typeface="宋体" panose="02010600030101010101" pitchFamily="2" charset="-122"/>
              </a:rPr>
              <a:t>》</a:t>
            </a:r>
            <a:r>
              <a:rPr lang="zh-CN" altLang="en-US" sz="2400">
                <a:latin typeface="宋体" panose="02010600030101010101" pitchFamily="2" charset="-122"/>
              </a:rPr>
              <a:t>：</a:t>
            </a:r>
            <a:r>
              <a:rPr lang="zh-CN" altLang="en-US" sz="2400"/>
              <a:t>“</a:t>
            </a:r>
            <a:r>
              <a:rPr lang="zh-CN" altLang="en-US" sz="2400">
                <a:latin typeface="宋体" panose="02010600030101010101" pitchFamily="2" charset="-122"/>
              </a:rPr>
              <a:t>乾，天也，故称乎父；坤，地也，故称乎母。震一索而得男，故谓之长男；巽一索而得女，故谓之长女。坎再索而得男，故谓之中男；离再索而得女，故谓之中女。艮三索而得男，故谓之少男，兑三索而得女，故谓之少女。</a:t>
            </a:r>
            <a:r>
              <a:rPr lang="zh-CN" altLang="en-US" sz="2400"/>
              <a:t>”</a:t>
            </a:r>
          </a:p>
          <a:p>
            <a:endParaRPr lang="zh-CN" altLang="en-US" sz="2400"/>
          </a:p>
        </p:txBody>
      </p:sp>
      <p:pic>
        <p:nvPicPr>
          <p:cNvPr id="7169" name="Picture 1" descr="C:\Users\yanzi\Desktop\timg (1)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02142" y="2500306"/>
            <a:ext cx="4541858" cy="334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后天（文王）八卦方位</a:t>
            </a:r>
          </a:p>
        </p:txBody>
      </p:sp>
      <p:sp>
        <p:nvSpPr>
          <p:cNvPr id="33795" name="Rectangle 4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说卦传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云：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帝出乎震，齐乎巽，相见乎离，致役乎坤，说言乎兑，战乎乾，劳乎坎，成言乎艮。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又说：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震，东方也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；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巽，东南也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；离，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南方之卦也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；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乾，西北之卦也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；坎，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正北方之卦也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；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艮。东北之卦也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。</a:t>
            </a:r>
          </a:p>
        </p:txBody>
      </p:sp>
      <p:pic>
        <p:nvPicPr>
          <p:cNvPr id="103430" name="Picture 6" descr="后天方位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643438" y="1700213"/>
            <a:ext cx="3744912" cy="3816350"/>
          </a:xfr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清华大学藏战国竹书</a:t>
            </a:r>
            <a:r>
              <a:rPr lang="en-US" altLang="zh-CN" dirty="0"/>
              <a:t>《</a:t>
            </a:r>
            <a:r>
              <a:rPr lang="zh-CN" altLang="en-US" dirty="0"/>
              <a:t>筮法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3" y="2247687"/>
            <a:ext cx="4225058" cy="3204000"/>
          </a:xfrm>
        </p:spPr>
      </p:pic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4381501" y="1600200"/>
            <a:ext cx="4381499" cy="4498975"/>
          </a:xfrm>
        </p:spPr>
        <p:txBody>
          <a:bodyPr/>
          <a:lstStyle/>
          <a:p>
            <a:r>
              <a:rPr lang="zh-CN" altLang="en-US" sz="2400" dirty="0"/>
              <a:t>上坎、下离、左震、右兑，左上巽、左下艮，右上坤、右下乾。与后卦位坎离互倒</a:t>
            </a:r>
            <a:endParaRPr lang="en-US" altLang="zh-CN" sz="2400" dirty="0"/>
          </a:p>
          <a:p>
            <a:r>
              <a:rPr lang="zh-CN" altLang="en-US" sz="2400" dirty="0"/>
              <a:t>头乾、口兑、心坤、腹离、跨巽、耳坎、手艮、足震。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645024"/>
            <a:ext cx="3142579" cy="3204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一、符号系统：八卦与六十四卦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2132856"/>
            <a:ext cx="8932380" cy="3672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韩国国旗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6802" name="Picture 2" descr="C:\Users\yanzi\Desktop\ti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4357718" cy="4302124"/>
          </a:xfrm>
          <a:prstGeom prst="rect">
            <a:avLst/>
          </a:prstGeom>
          <a:noFill/>
        </p:spPr>
      </p:pic>
      <p:pic>
        <p:nvPicPr>
          <p:cNvPr id="9" name="Picture 6" descr="后天方位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857884" y="4143380"/>
            <a:ext cx="2851198" cy="2268000"/>
          </a:xfrm>
          <a:noFill/>
        </p:spPr>
      </p:pic>
      <p:pic>
        <p:nvPicPr>
          <p:cNvPr id="10" name="Picture 6" descr="先天方位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6074263" y="926605"/>
            <a:ext cx="2696994" cy="28440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八卦与二进制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350142"/>
            <a:ext cx="6870499" cy="5436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</a:t>
            </a:r>
            <a:r>
              <a:rPr lang="zh-CN" altLang="en-US"/>
              <a:t>卦的象征意义</a:t>
            </a:r>
          </a:p>
        </p:txBody>
      </p:sp>
      <p:sp>
        <p:nvSpPr>
          <p:cNvPr id="1945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dirty="0"/>
              <a:t>8</a:t>
            </a:r>
            <a:r>
              <a:rPr lang="zh-CN" altLang="en-US" sz="2800" dirty="0"/>
              <a:t>卦卦象复杂，基本上涉及三个层次：自然、社会和人文（品德）属性。</a:t>
            </a:r>
          </a:p>
          <a:p>
            <a:pPr>
              <a:lnSpc>
                <a:spcPct val="80000"/>
              </a:lnSpc>
            </a:pPr>
            <a:r>
              <a:rPr lang="zh-CN" altLang="en-US" sz="2800" dirty="0"/>
              <a:t>乾：天、父、</a:t>
            </a:r>
            <a:r>
              <a:rPr lang="zh-CN" altLang="en-US" sz="2800" u="sng" dirty="0"/>
              <a:t>健</a:t>
            </a:r>
            <a:r>
              <a:rPr lang="zh-CN" altLang="en-US" sz="2800" dirty="0"/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sz="2800" dirty="0"/>
              <a:t>坤：地、母、</a:t>
            </a:r>
            <a:r>
              <a:rPr lang="zh-CN" altLang="en-US" sz="2800" u="sng" dirty="0"/>
              <a:t>顺</a:t>
            </a:r>
            <a:r>
              <a:rPr lang="zh-CN" altLang="en-US" sz="2800" dirty="0"/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sz="2800" dirty="0"/>
              <a:t>震：雷、长子、</a:t>
            </a:r>
            <a:r>
              <a:rPr lang="zh-CN" altLang="en-US" sz="2800" u="sng" dirty="0"/>
              <a:t>动</a:t>
            </a:r>
            <a:r>
              <a:rPr lang="zh-CN" altLang="en-US" sz="2800" dirty="0"/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sz="2800" dirty="0"/>
              <a:t>坎：水、中子、</a:t>
            </a:r>
            <a:r>
              <a:rPr lang="zh-CN" altLang="en-US" sz="2800" u="sng" dirty="0"/>
              <a:t>陷</a:t>
            </a:r>
            <a:r>
              <a:rPr lang="zh-CN" altLang="en-US" sz="2800" dirty="0"/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sz="2800" dirty="0"/>
              <a:t>艮：山、小子、</a:t>
            </a:r>
            <a:r>
              <a:rPr lang="zh-CN" altLang="en-US" sz="2800" u="sng" dirty="0"/>
              <a:t>止（趾）</a:t>
            </a:r>
            <a:r>
              <a:rPr lang="zh-CN" altLang="en-US" sz="2800" dirty="0"/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sz="2800" dirty="0"/>
              <a:t>巽：风、长女、</a:t>
            </a:r>
            <a:r>
              <a:rPr lang="zh-CN" altLang="en-US" sz="2800" u="sng" dirty="0"/>
              <a:t>入</a:t>
            </a:r>
            <a:r>
              <a:rPr lang="zh-CN" altLang="en-US" sz="2800" dirty="0"/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sz="2800" dirty="0"/>
              <a:t>离：火、中女、</a:t>
            </a:r>
            <a:r>
              <a:rPr lang="zh-CN" altLang="en-US" sz="2800" u="sng" dirty="0"/>
              <a:t>丽</a:t>
            </a:r>
            <a:r>
              <a:rPr lang="zh-CN" altLang="en-US" sz="2800" dirty="0"/>
              <a:t>。</a:t>
            </a:r>
          </a:p>
          <a:p>
            <a:pPr>
              <a:lnSpc>
                <a:spcPct val="80000"/>
              </a:lnSpc>
            </a:pPr>
            <a:r>
              <a:rPr lang="zh-CN" altLang="en-US" sz="2800" dirty="0"/>
              <a:t>兑：泽、少女、</a:t>
            </a:r>
            <a:r>
              <a:rPr lang="zh-CN" altLang="en-US" sz="2800" u="sng" dirty="0"/>
              <a:t>悦</a:t>
            </a:r>
            <a:r>
              <a:rPr lang="zh-CN" altLang="en-US" sz="2800" dirty="0"/>
              <a:t>（喜悦、夺取）。</a:t>
            </a:r>
          </a:p>
        </p:txBody>
      </p:sp>
    </p:spTree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太极图（双鱼图）</a:t>
            </a:r>
          </a:p>
        </p:txBody>
      </p:sp>
      <p:pic>
        <p:nvPicPr>
          <p:cNvPr id="114694" name="Picture 6" descr="阴阳鱼图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04863" y="2003425"/>
            <a:ext cx="3608387" cy="3690938"/>
          </a:xfrm>
          <a:noFill/>
        </p:spPr>
      </p:pic>
      <p:sp>
        <p:nvSpPr>
          <p:cNvPr id="37892" name="Rectangle 7"/>
          <p:cNvSpPr>
            <a:spLocks noGrp="1" noRot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太极配合先天八卦方位的图式，白色为阳，黑色为阴。阳始于北而盛于南，阴始于南而盛于北。</a:t>
            </a:r>
          </a:p>
          <a:p>
            <a:r>
              <a:rPr lang="zh-CN" altLang="en-US" sz="2800">
                <a:latin typeface="宋体" panose="02010600030101010101" pitchFamily="2" charset="-122"/>
              </a:rPr>
              <a:t>此图合于伏羲先天图式。</a:t>
            </a:r>
          </a:p>
          <a:p>
            <a:r>
              <a:rPr lang="zh-CN" altLang="en-US" sz="2800">
                <a:latin typeface="宋体" panose="02010600030101010101" pitchFamily="2" charset="-122"/>
              </a:rPr>
              <a:t>相传为陈抟所为，或以为道士所作，疑莫能定。</a:t>
            </a:r>
            <a:r>
              <a:rPr lang="zh-CN" altLang="en-US" sz="2800"/>
              <a:t> </a:t>
            </a:r>
          </a:p>
          <a:p>
            <a:endParaRPr lang="zh-CN" altLang="en-US" sz="280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5" name="Picture 5" descr="八卦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1331913" y="765175"/>
            <a:ext cx="6408737" cy="5327650"/>
          </a:xfr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72" y="337323"/>
            <a:ext cx="2880000" cy="2880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53" y="188640"/>
            <a:ext cx="2880000" cy="28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78" y="836712"/>
            <a:ext cx="3377294" cy="212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04" y="3429000"/>
            <a:ext cx="4799400" cy="342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66006"/>
            <a:ext cx="3884976" cy="3456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周子太极图</a:t>
            </a:r>
          </a:p>
        </p:txBody>
      </p:sp>
      <p:sp>
        <p:nvSpPr>
          <p:cNvPr id="39939" name="Rectangle 5"/>
          <p:cNvSpPr>
            <a:spLocks noGrp="1" noRot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为一大圆圈，代表化生万物的最初本体</a:t>
            </a:r>
          </a:p>
          <a:p>
            <a:pPr algn="just">
              <a:lnSpc>
                <a:spcPct val="80000"/>
              </a:lnSpc>
            </a:pPr>
            <a:r>
              <a:rPr lang="zh-CN" altLang="en-US" sz="2400"/>
              <a:t>为黑白三轮图，象征“太极”动而生阳，静而生阴，一动一静，阴阳交相运行。</a:t>
            </a:r>
          </a:p>
          <a:p>
            <a:pPr algn="just">
              <a:lnSpc>
                <a:spcPct val="80000"/>
              </a:lnSpc>
            </a:pPr>
            <a:r>
              <a:rPr lang="zh-CN" altLang="en-US" sz="2400"/>
              <a:t>为五行交合图。</a:t>
            </a:r>
          </a:p>
          <a:p>
            <a:pPr algn="just">
              <a:lnSpc>
                <a:spcPct val="80000"/>
              </a:lnSpc>
            </a:pPr>
            <a:r>
              <a:rPr lang="zh-CN" altLang="en-US" sz="2400"/>
              <a:t>也是</a:t>
            </a:r>
            <a:r>
              <a:rPr lang="en-US" altLang="zh-CN" sz="2400"/>
              <a:t>1</a:t>
            </a:r>
            <a:r>
              <a:rPr lang="zh-CN" altLang="en-US" sz="2400"/>
              <a:t>个大圆，象征阴阳、五行之所生成者皆禀“男”“女”气质。</a:t>
            </a:r>
          </a:p>
          <a:p>
            <a:pPr>
              <a:lnSpc>
                <a:spcPct val="80000"/>
              </a:lnSpc>
            </a:pPr>
            <a:r>
              <a:rPr lang="zh-CN" altLang="en-US" sz="2400">
                <a:latin typeface="宋体" panose="02010600030101010101" pitchFamily="2" charset="-122"/>
              </a:rPr>
              <a:t>也是</a:t>
            </a:r>
            <a:r>
              <a:rPr lang="en-US" altLang="zh-CN" sz="2400"/>
              <a:t>1</a:t>
            </a:r>
            <a:r>
              <a:rPr lang="zh-CN" altLang="en-US" sz="2400">
                <a:latin typeface="宋体" panose="02010600030101010101" pitchFamily="2" charset="-122"/>
              </a:rPr>
              <a:t>个大圆，象征通过以上</a:t>
            </a:r>
            <a:r>
              <a:rPr lang="en-US" altLang="zh-CN" sz="2400"/>
              <a:t>4</a:t>
            </a:r>
            <a:r>
              <a:rPr lang="zh-CN" altLang="en-US" sz="2400">
                <a:latin typeface="宋体" panose="02010600030101010101" pitchFamily="2" charset="-122"/>
              </a:rPr>
              <a:t>个程序，化生万事万物。即由大太极化生小太极。</a:t>
            </a:r>
          </a:p>
          <a:p>
            <a:pPr>
              <a:lnSpc>
                <a:spcPct val="80000"/>
              </a:lnSpc>
            </a:pPr>
            <a:endParaRPr lang="zh-CN" altLang="en-US" sz="2400"/>
          </a:p>
        </p:txBody>
      </p:sp>
      <p:pic>
        <p:nvPicPr>
          <p:cNvPr id="119814" name="Picture 6" descr="生化万物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1557338"/>
            <a:ext cx="3311525" cy="4535487"/>
          </a:xfr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河图</a:t>
            </a:r>
          </a:p>
        </p:txBody>
      </p:sp>
      <p:sp>
        <p:nvSpPr>
          <p:cNvPr id="35843" name="Rectangle 5"/>
          <p:cNvSpPr>
            <a:spLocks noGrp="1" noRot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sz="2400">
                <a:latin typeface="宋体" panose="02010600030101010101" pitchFamily="2" charset="-122"/>
              </a:rPr>
              <a:t>《</a:t>
            </a:r>
            <a:r>
              <a:rPr lang="zh-CN" altLang="en-US" sz="2400">
                <a:latin typeface="宋体" panose="02010600030101010101" pitchFamily="2" charset="-122"/>
              </a:rPr>
              <a:t>系辞传上</a:t>
            </a:r>
            <a:r>
              <a:rPr lang="en-US" altLang="zh-CN" sz="2400">
                <a:latin typeface="宋体" panose="02010600030101010101" pitchFamily="2" charset="-122"/>
              </a:rPr>
              <a:t>》</a:t>
            </a:r>
            <a:r>
              <a:rPr lang="zh-CN" altLang="en-US" sz="2400">
                <a:latin typeface="宋体" panose="02010600030101010101" pitchFamily="2" charset="-122"/>
              </a:rPr>
              <a:t>说：</a:t>
            </a:r>
            <a:r>
              <a:rPr lang="zh-CN" altLang="en-US" sz="2400"/>
              <a:t>“</a:t>
            </a:r>
            <a:r>
              <a:rPr lang="zh-CN" altLang="en-US" sz="2400">
                <a:latin typeface="宋体" panose="02010600030101010101" pitchFamily="2" charset="-122"/>
              </a:rPr>
              <a:t>天一，地二，天三，地四，天五，地六，天七，地八，天九，地十。天数五，地数五，五位相得而各有和。天数二十有五，地数三十，凡天地之数五十有五，此所以成变化而行鬼神也。</a:t>
            </a:r>
            <a:r>
              <a:rPr lang="zh-CN" altLang="en-US" sz="2400"/>
              <a:t>”</a:t>
            </a:r>
            <a:r>
              <a:rPr lang="zh-CN" altLang="en-US" sz="2400">
                <a:latin typeface="宋体" panose="02010600030101010101" pitchFamily="2" charset="-122"/>
              </a:rPr>
              <a:t>其中内圈</a:t>
            </a:r>
            <a:r>
              <a:rPr lang="en-US" altLang="zh-CN" sz="2400"/>
              <a:t>1</a:t>
            </a:r>
            <a:r>
              <a:rPr lang="zh-CN" altLang="en-US" sz="2400">
                <a:latin typeface="宋体" panose="02010600030101010101" pitchFamily="2" charset="-122"/>
              </a:rPr>
              <a:t>～</a:t>
            </a:r>
            <a:r>
              <a:rPr lang="en-US" altLang="zh-CN" sz="2400"/>
              <a:t>5</a:t>
            </a:r>
            <a:r>
              <a:rPr lang="zh-CN" altLang="en-US" sz="2400">
                <a:latin typeface="宋体" panose="02010600030101010101" pitchFamily="2" charset="-122"/>
              </a:rPr>
              <a:t>为生数，外圈</a:t>
            </a:r>
            <a:r>
              <a:rPr lang="en-US" altLang="zh-CN" sz="2400"/>
              <a:t>6</a:t>
            </a:r>
            <a:r>
              <a:rPr lang="zh-CN" altLang="en-US" sz="2400">
                <a:latin typeface="宋体" panose="02010600030101010101" pitchFamily="2" charset="-122"/>
              </a:rPr>
              <a:t>～</a:t>
            </a:r>
            <a:r>
              <a:rPr lang="en-US" altLang="zh-CN" sz="2400"/>
              <a:t>10</a:t>
            </a:r>
            <a:r>
              <a:rPr lang="zh-CN" altLang="en-US" sz="2400">
                <a:latin typeface="宋体" panose="02010600030101010101" pitchFamily="2" charset="-122"/>
              </a:rPr>
              <a:t>为成数。</a:t>
            </a:r>
          </a:p>
        </p:txBody>
      </p:sp>
      <p:pic>
        <p:nvPicPr>
          <p:cNvPr id="108550" name="Picture 6" descr="河图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58913" y="2770188"/>
            <a:ext cx="2300287" cy="2157412"/>
          </a:xfr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洛书</a:t>
            </a:r>
          </a:p>
        </p:txBody>
      </p:sp>
      <p:sp>
        <p:nvSpPr>
          <p:cNvPr id="36867" name="Rectangle 4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</a:rPr>
              <a:t>洛书的数阵排列与河图不同，</a:t>
            </a:r>
            <a:r>
              <a:rPr lang="en-US" altLang="zh-CN" sz="2800" dirty="0"/>
              <a:t>5</a:t>
            </a:r>
            <a:r>
              <a:rPr lang="zh-CN" altLang="en-US" sz="2800" dirty="0">
                <a:latin typeface="宋体" panose="02010600030101010101" pitchFamily="2" charset="-122"/>
              </a:rPr>
              <a:t>居中央，</a:t>
            </a:r>
            <a:r>
              <a:rPr lang="en-US" altLang="zh-CN" sz="2800" dirty="0"/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在北，</a:t>
            </a:r>
            <a:r>
              <a:rPr lang="en-US" altLang="zh-CN" sz="2800" dirty="0"/>
              <a:t>9</a:t>
            </a:r>
            <a:r>
              <a:rPr lang="zh-CN" altLang="en-US" sz="2800" dirty="0">
                <a:latin typeface="宋体" panose="02010600030101010101" pitchFamily="2" charset="-122"/>
              </a:rPr>
              <a:t>在南，</a:t>
            </a:r>
            <a:r>
              <a:rPr lang="en-US" altLang="zh-CN" sz="2800" dirty="0"/>
              <a:t>3</a:t>
            </a:r>
            <a:r>
              <a:rPr lang="zh-CN" altLang="en-US" sz="2800" dirty="0">
                <a:latin typeface="宋体" panose="02010600030101010101" pitchFamily="2" charset="-122"/>
              </a:rPr>
              <a:t>居东，</a:t>
            </a:r>
            <a:r>
              <a:rPr lang="en-US" altLang="zh-CN" sz="2800" dirty="0"/>
              <a:t>7</a:t>
            </a:r>
            <a:r>
              <a:rPr lang="zh-CN" altLang="en-US" sz="2800" dirty="0">
                <a:latin typeface="宋体" panose="02010600030101010101" pitchFamily="2" charset="-122"/>
              </a:rPr>
              <a:t>居西，</a:t>
            </a:r>
            <a:r>
              <a:rPr lang="en-US" altLang="zh-CN" sz="2800" dirty="0"/>
              <a:t>2</a:t>
            </a:r>
            <a:r>
              <a:rPr lang="zh-CN" altLang="en-US" sz="2800" dirty="0">
                <a:latin typeface="宋体" panose="02010600030101010101" pitchFamily="2" charset="-122"/>
              </a:rPr>
              <a:t>与</a:t>
            </a:r>
            <a:r>
              <a:rPr lang="en-US" altLang="zh-CN" sz="2800" dirty="0"/>
              <a:t>4</a:t>
            </a:r>
            <a:r>
              <a:rPr lang="zh-CN" altLang="en-US" sz="2800" dirty="0">
                <a:latin typeface="宋体" panose="02010600030101010101" pitchFamily="2" charset="-122"/>
              </a:rPr>
              <a:t>分居西南、东南角，</a:t>
            </a:r>
            <a:r>
              <a:rPr lang="en-US" altLang="zh-CN" sz="2800" dirty="0"/>
              <a:t>6</a:t>
            </a:r>
            <a:r>
              <a:rPr lang="zh-CN" altLang="en-US" sz="2800" dirty="0">
                <a:latin typeface="宋体" panose="02010600030101010101" pitchFamily="2" charset="-122"/>
              </a:rPr>
              <a:t>与</a:t>
            </a:r>
            <a:r>
              <a:rPr lang="en-US" altLang="zh-CN" sz="2800" dirty="0"/>
              <a:t>8</a:t>
            </a:r>
            <a:r>
              <a:rPr lang="zh-CN" altLang="en-US" sz="2800" dirty="0">
                <a:latin typeface="宋体" panose="02010600030101010101" pitchFamily="2" charset="-122"/>
              </a:rPr>
              <a:t>分列西北、东北隅。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</a:rPr>
              <a:t>五在中央，戴九履一，左三右七，二四在肩，六八在下。</a:t>
            </a:r>
          </a:p>
        </p:txBody>
      </p:sp>
      <p:pic>
        <p:nvPicPr>
          <p:cNvPr id="110598" name="Picture 6" descr="isk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932040" y="2852936"/>
            <a:ext cx="3893016" cy="3708000"/>
          </a:xfr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河图洛书的传说与本相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-58420" y="1600200"/>
            <a:ext cx="9203055" cy="4498975"/>
          </a:xfrm>
        </p:spPr>
        <p:txBody>
          <a:bodyPr/>
          <a:lstStyle/>
          <a:p>
            <a:r>
              <a:rPr lang="zh-CN" altLang="en-US"/>
              <a:t>《系辞上》：河出图，洛出书，圣人则之。或以为</a:t>
            </a:r>
            <a:r>
              <a:rPr lang="en-US" altLang="zh-CN"/>
              <a:t>“</a:t>
            </a:r>
            <a:r>
              <a:rPr lang="zh-CN" altLang="en-US"/>
              <a:t>河图</a:t>
            </a:r>
            <a:r>
              <a:rPr lang="en-US" altLang="zh-CN"/>
              <a:t>”</a:t>
            </a:r>
            <a:r>
              <a:rPr lang="zh-CN" altLang="en-US"/>
              <a:t>中含有太极、两仪、四象、八卦之义，故圣人则之以作《易》。</a:t>
            </a:r>
            <a:r>
              <a:rPr lang="en-US" altLang="zh-CN"/>
              <a:t>“</a:t>
            </a:r>
            <a:r>
              <a:rPr lang="zh-CN" altLang="en-US"/>
              <a:t>洛书</a:t>
            </a:r>
            <a:r>
              <a:rPr lang="en-US" altLang="zh-CN"/>
              <a:t>”</a:t>
            </a:r>
            <a:r>
              <a:rPr lang="zh-CN" altLang="en-US"/>
              <a:t>中的一至九数，即</a:t>
            </a:r>
            <a:r>
              <a:rPr lang="en-US" altLang="zh-CN"/>
              <a:t>“</a:t>
            </a:r>
            <a:r>
              <a:rPr lang="zh-CN" altLang="en-US"/>
              <a:t>九畴</a:t>
            </a:r>
            <a:r>
              <a:rPr lang="en-US" altLang="zh-CN"/>
              <a:t>”</a:t>
            </a:r>
            <a:r>
              <a:rPr lang="zh-CN" altLang="en-US"/>
              <a:t>之旨，圣人则之以作《尚书</a:t>
            </a:r>
            <a:r>
              <a:rPr lang="en-US" altLang="zh-CN"/>
              <a:t>·</a:t>
            </a:r>
            <a:r>
              <a:rPr lang="zh-CN" altLang="en-US"/>
              <a:t>洪范》。而《周易》道阴阳，《洪范》称五行，就更使得河图洛书蒙上神秘的外衣。</a:t>
            </a:r>
          </a:p>
          <a:p>
            <a:r>
              <a:rPr lang="zh-CN" altLang="en-US"/>
              <a:t>旧传河图洛书传自陈抟，陈抟传种放，放传穆修，修传李之才，之才传邵雍。至宋代，图书之说始大盛。实则河图可能是五行之数图，洛书则为太乙行九宫。</a:t>
            </a:r>
          </a:p>
        </p:txBody>
      </p:sp>
    </p:spTree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阴阳爻来自数字卦</a:t>
            </a: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5496" y="1600200"/>
            <a:ext cx="9108504" cy="4498975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周易</a:t>
            </a:r>
            <a:r>
              <a:rPr lang="en-US" altLang="zh-CN" dirty="0"/>
              <a:t>》</a:t>
            </a:r>
            <a:r>
              <a:rPr lang="zh-CN" altLang="en-US" dirty="0"/>
              <a:t>用九表示阳爻，用六表示阴爻，可见它与数字有关。</a:t>
            </a:r>
          </a:p>
          <a:p>
            <a:r>
              <a:rPr lang="zh-CN" altLang="en-US" dirty="0"/>
              <a:t>在考古发现的殷商和周代的陶器和青铜器上常见一种数字符号，这种数字符号也见于战国时期的竹简上，经学者研究，它们就是筮卦。</a:t>
            </a:r>
          </a:p>
          <a:p>
            <a:r>
              <a:rPr lang="zh-CN" altLang="en-US" dirty="0"/>
              <a:t>考古发现的这些筮卦称为“数字卦”（也有人称为“数字爻卦”），这是二十世纪易学研究的最重要的发现。</a:t>
            </a:r>
          </a:p>
        </p:txBody>
      </p:sp>
    </p:spTree>
  </p:cSld>
  <p:clrMapOvr>
    <a:masterClrMapping/>
  </p:clrMapOvr>
  <p:transition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九宫图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22229" y="1600200"/>
            <a:ext cx="2328141" cy="2173288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" y="3986792"/>
            <a:ext cx="9068157" cy="16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楷体_GB2312" pitchFamily="49" charset="-122"/>
              </a:rPr>
              <a:t>凌家滩玉版</a:t>
            </a:r>
          </a:p>
        </p:txBody>
      </p:sp>
      <p:sp>
        <p:nvSpPr>
          <p:cNvPr id="1028" name="Rectangle 5"/>
          <p:cNvSpPr>
            <a:spLocks noGrp="1" noRot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尚书</a:t>
            </a:r>
            <a:r>
              <a:rPr lang="en-US" altLang="zh-CN" sz="2800"/>
              <a:t>·</a:t>
            </a:r>
            <a:r>
              <a:rPr lang="zh-CN" altLang="en-US" sz="2800">
                <a:latin typeface="宋体" panose="02010600030101010101" pitchFamily="2" charset="-122"/>
              </a:rPr>
              <a:t>顾命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：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越玉五重、陈宝、赤刀、大训、弘璧、琬琰在西序，大玉、夷玉、天球、河图在东序。</a:t>
            </a:r>
            <a:r>
              <a:rPr lang="zh-CN" altLang="en-US" sz="2800"/>
              <a:t>” </a:t>
            </a:r>
          </a:p>
          <a:p>
            <a:endParaRPr lang="zh-CN" altLang="en-US" sz="2800"/>
          </a:p>
        </p:txBody>
      </p:sp>
      <p:graphicFrame>
        <p:nvGraphicFramePr>
          <p:cNvPr id="1026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2520950"/>
          <a:ext cx="4000500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照片" r:id="rId2" imgW="19507200" imgH="12954000" progId="">
                  <p:embed/>
                </p:oleObj>
              </mc:Choice>
              <mc:Fallback>
                <p:oleObj name="Photo Editor 照片" r:id="rId2" imgW="19507200" imgH="12954000" progId="">
                  <p:embed/>
                  <p:pic>
                    <p:nvPicPr>
                      <p:cNvPr id="0" name="图片 13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20950"/>
                        <a:ext cx="4000500" cy="265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64</a:t>
            </a:r>
            <a:r>
              <a:rPr lang="zh-CN" altLang="en-US" dirty="0"/>
              <a:t>卦：</a:t>
            </a:r>
            <a:r>
              <a:rPr lang="en-US" altLang="zh-CN" dirty="0"/>
              <a:t>64</a:t>
            </a:r>
            <a:r>
              <a:rPr lang="zh-CN" altLang="en-US" dirty="0"/>
              <a:t>卦生成次序</a:t>
            </a:r>
          </a:p>
        </p:txBody>
      </p:sp>
      <p:sp>
        <p:nvSpPr>
          <p:cNvPr id="40963" name="Rectangle 5"/>
          <p:cNvSpPr>
            <a:spLocks noGrp="1" noRot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sz="2800"/>
              <a:t>由两个三画卦相重，可得一个八画卦，八个三画卦（</a:t>
            </a:r>
            <a:r>
              <a:rPr lang="en-US" altLang="zh-CN" sz="2800"/>
              <a:t>8</a:t>
            </a:r>
            <a:r>
              <a:rPr lang="zh-CN" altLang="en-US" sz="2800"/>
              <a:t>卦）共可得</a:t>
            </a:r>
            <a:r>
              <a:rPr lang="en-US" altLang="zh-CN" sz="2800"/>
              <a:t>64</a:t>
            </a:r>
            <a:r>
              <a:rPr lang="zh-CN" altLang="en-US" sz="2800"/>
              <a:t>个六画卦，这就是</a:t>
            </a:r>
            <a:r>
              <a:rPr lang="en-US" altLang="zh-CN" sz="2800"/>
              <a:t>64</a:t>
            </a:r>
            <a:r>
              <a:rPr lang="zh-CN" altLang="en-US" sz="2800"/>
              <a:t>卦的来历。其中下卦又称内卦、贞卦，上卦又称外卦、悔卦。</a:t>
            </a:r>
          </a:p>
        </p:txBody>
      </p:sp>
      <p:pic>
        <p:nvPicPr>
          <p:cNvPr id="121862" name="Picture 6" descr="先天卦位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16013" y="1557338"/>
            <a:ext cx="7200900" cy="2173287"/>
          </a:xfr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/>
          <p:cNvGraphicFramePr>
            <a:graphicFrameLocks noGrp="1" noChangeAspect="1"/>
          </p:cNvGraphicFramePr>
          <p:nvPr>
            <p:ph idx="4294967295"/>
          </p:nvPr>
        </p:nvGraphicFramePr>
        <p:xfrm>
          <a:off x="-33655" y="-828675"/>
          <a:ext cx="9182100" cy="828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54090" imgH="7082155" progId="Word.Document.8">
                  <p:embed/>
                </p:oleObj>
              </mc:Choice>
              <mc:Fallback>
                <p:oleObj r:id="rId2" imgW="6054090" imgH="7082155" progId="Word.Document.8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655" y="-828675"/>
                        <a:ext cx="9182100" cy="828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</a:t>
            </a:r>
            <a:r>
              <a:rPr lang="zh-CN" altLang="en-US"/>
              <a:t>画卦中的爻位及其象征意义</a:t>
            </a:r>
          </a:p>
        </p:txBody>
      </p:sp>
      <p:sp>
        <p:nvSpPr>
          <p:cNvPr id="4198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2800"/>
              <a:t>6</a:t>
            </a:r>
            <a:r>
              <a:rPr lang="zh-CN" altLang="en-US" sz="2800"/>
              <a:t>画卦从下往上数，依次为初、二、三、四、五和上位。</a:t>
            </a:r>
          </a:p>
          <a:p>
            <a:pPr algn="just"/>
            <a:r>
              <a:rPr lang="en-US" altLang="zh-CN" sz="2800"/>
              <a:t>6</a:t>
            </a:r>
            <a:r>
              <a:rPr lang="zh-CN" altLang="en-US" sz="2800"/>
              <a:t>画卦中的“爻”用“位”和阴阳表示，阳爻称“九”，阴爻称“六”。如乾卦从下到上依次是初九，九一以至九五，上九。</a:t>
            </a:r>
          </a:p>
          <a:p>
            <a:pPr algn="just"/>
            <a:r>
              <a:rPr lang="zh-CN" altLang="en-US" sz="2800">
                <a:latin typeface="宋体" panose="02010600030101010101" pitchFamily="2" charset="-122"/>
              </a:rPr>
              <a:t>初位象征士民，二位卿大夫，三位诸侯，四位三公、近臣，五位天子，上位太上皇。</a:t>
            </a:r>
          </a:p>
          <a:p>
            <a:pPr algn="just"/>
            <a:r>
              <a:rPr lang="zh-CN" altLang="en-US" sz="2800">
                <a:latin typeface="宋体" panose="02010600030101010101" pitchFamily="2" charset="-122"/>
              </a:rPr>
              <a:t>初、二象征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地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，三、四象征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人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，五、上象征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天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，是为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三才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。</a:t>
            </a:r>
          </a:p>
          <a:p>
            <a:endParaRPr lang="zh-CN" altLang="en-US" sz="2800"/>
          </a:p>
        </p:txBody>
      </p:sp>
    </p:spTree>
  </p:cSld>
  <p:clrMapOvr>
    <a:masterClrMapping/>
  </p:clrMapOvr>
  <p:transition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爻位的关系</a:t>
            </a:r>
          </a:p>
        </p:txBody>
      </p:sp>
      <p:sp>
        <p:nvSpPr>
          <p:cNvPr id="430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2800">
                <a:latin typeface="宋体" panose="02010600030101010101" pitchFamily="2" charset="-122"/>
              </a:rPr>
              <a:t>下爻紧承上爻称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承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。</a:t>
            </a:r>
          </a:p>
          <a:p>
            <a:pPr algn="just"/>
            <a:r>
              <a:rPr lang="zh-CN" altLang="en-US" sz="2800">
                <a:latin typeface="宋体" panose="02010600030101010101" pitchFamily="2" charset="-122"/>
              </a:rPr>
              <a:t>上爻凌下爻称为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乘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。</a:t>
            </a:r>
          </a:p>
          <a:p>
            <a:pPr algn="just"/>
            <a:r>
              <a:rPr lang="zh-CN" altLang="en-US" sz="2800">
                <a:latin typeface="宋体" panose="02010600030101010101" pitchFamily="2" charset="-122"/>
              </a:rPr>
              <a:t>逐爻互比并列，称为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比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。</a:t>
            </a:r>
            <a:endParaRPr lang="zh-CN" altLang="en-US" sz="2800"/>
          </a:p>
          <a:p>
            <a:pPr algn="just"/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应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是指内卦与外卦三爻之间的对应关系，如初与四应，二与五应，三与上应。</a:t>
            </a:r>
          </a:p>
          <a:p>
            <a:pPr algn="just"/>
            <a:r>
              <a:rPr lang="en-US" altLang="zh-CN" sz="2800"/>
              <a:t>《</a:t>
            </a:r>
            <a:r>
              <a:rPr lang="zh-CN" altLang="en-US" sz="2800"/>
              <a:t>周易</a:t>
            </a:r>
            <a:r>
              <a:rPr lang="en-US" altLang="zh-CN" sz="2800"/>
              <a:t>》</a:t>
            </a:r>
            <a:r>
              <a:rPr lang="zh-CN" altLang="en-US" sz="2800"/>
              <a:t>强调得中和得位。“中”是指上下两卦各位于中间的爻位，即八画卦中的二位和五位。</a:t>
            </a:r>
          </a:p>
          <a:p>
            <a:pPr algn="just"/>
            <a:r>
              <a:rPr lang="zh-CN" altLang="en-US" sz="2800"/>
              <a:t>得位，当阳位上是阳爻，或阴位上是阴爻时，就称为“得位”，反之，就是“不得位”。</a:t>
            </a:r>
          </a:p>
          <a:p>
            <a:endParaRPr lang="zh-CN" altLang="en-US" sz="2800"/>
          </a:p>
        </p:txBody>
      </p:sp>
    </p:spTree>
  </p:cSld>
  <p:clrMapOvr>
    <a:masterClrMapping/>
  </p:clrMapOvr>
  <p:transition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64</a:t>
            </a:r>
            <a:r>
              <a:rPr lang="zh-CN" altLang="en-US"/>
              <a:t>卦中的</a:t>
            </a:r>
            <a:r>
              <a:rPr lang="en-US" altLang="zh-CN"/>
              <a:t>8</a:t>
            </a:r>
            <a:r>
              <a:rPr lang="zh-CN" altLang="en-US"/>
              <a:t>卦卦体与卦象</a:t>
            </a:r>
          </a:p>
        </p:txBody>
      </p:sp>
      <p:sp>
        <p:nvSpPr>
          <p:cNvPr id="4403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周易</a:t>
            </a:r>
            <a:r>
              <a:rPr lang="en-US" altLang="zh-CN"/>
              <a:t>》</a:t>
            </a:r>
            <a:r>
              <a:rPr lang="zh-CN" altLang="en-US"/>
              <a:t>是</a:t>
            </a:r>
            <a:r>
              <a:rPr lang="en-US" altLang="zh-CN"/>
              <a:t>64</a:t>
            </a:r>
            <a:r>
              <a:rPr lang="zh-CN" altLang="en-US"/>
              <a:t>卦组成，</a:t>
            </a:r>
            <a:r>
              <a:rPr lang="en-US" altLang="zh-CN"/>
              <a:t>8</a:t>
            </a:r>
            <a:r>
              <a:rPr lang="zh-CN" altLang="en-US"/>
              <a:t>卦并不单独出现，但</a:t>
            </a:r>
            <a:r>
              <a:rPr lang="en-US" altLang="zh-CN"/>
              <a:t>64</a:t>
            </a:r>
            <a:r>
              <a:rPr lang="zh-CN" altLang="en-US"/>
              <a:t>卦的解释依赖</a:t>
            </a:r>
            <a:r>
              <a:rPr lang="en-US" altLang="zh-CN"/>
              <a:t>8</a:t>
            </a:r>
            <a:r>
              <a:rPr lang="zh-CN" altLang="en-US"/>
              <a:t>卦。</a:t>
            </a:r>
          </a:p>
          <a:p>
            <a:r>
              <a:rPr lang="en-US" altLang="zh-CN"/>
              <a:t>64</a:t>
            </a:r>
            <a:r>
              <a:rPr lang="zh-CN" altLang="en-US"/>
              <a:t>卦除上、下卦本身所具有的卦象外，还有</a:t>
            </a:r>
            <a:r>
              <a:rPr lang="zh-CN" altLang="en-US">
                <a:sym typeface="+mn-ea"/>
              </a:rPr>
              <a:t>互体（上互、下互）、</a:t>
            </a:r>
            <a:r>
              <a:rPr lang="zh-CN" altLang="en-US"/>
              <a:t>半象、覆体。这样，一个</a:t>
            </a:r>
            <a:r>
              <a:rPr lang="en-US" altLang="zh-CN"/>
              <a:t>6</a:t>
            </a:r>
            <a:r>
              <a:rPr lang="zh-CN" altLang="en-US"/>
              <a:t>画卦可以有多种卦象。</a:t>
            </a:r>
          </a:p>
          <a:p>
            <a:endParaRPr lang="zh-CN" altLang="en-US"/>
          </a:p>
        </p:txBody>
      </p:sp>
    </p:spTree>
  </p:cSld>
  <p:clrMapOvr>
    <a:masterClrMapping/>
  </p:clrMapOvr>
  <p:transition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98450" y="0"/>
            <a:ext cx="8540750" cy="908720"/>
          </a:xfrm>
        </p:spPr>
        <p:txBody>
          <a:bodyPr/>
          <a:lstStyle/>
          <a:p>
            <a:r>
              <a:rPr lang="zh-CN" altLang="en-US" dirty="0"/>
              <a:t>今本</a:t>
            </a:r>
            <a:r>
              <a:rPr lang="en-US" altLang="zh-CN" dirty="0"/>
              <a:t>64</a:t>
            </a:r>
            <a:r>
              <a:rPr lang="zh-CN" altLang="en-US" dirty="0"/>
              <a:t>卦卦序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262" y="1098000"/>
            <a:ext cx="4373563" cy="57600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762500" y="1196752"/>
            <a:ext cx="4000500" cy="4902423"/>
          </a:xfrm>
        </p:spPr>
        <p:txBody>
          <a:bodyPr/>
          <a:lstStyle/>
          <a:p>
            <a:pPr algn="just"/>
            <a:r>
              <a:rPr lang="zh-CN" altLang="en-US" sz="2400" dirty="0"/>
              <a:t>乾坤屯蒙需讼师，比小畜</a:t>
            </a:r>
            <a:r>
              <a:rPr lang="zh-CN" altLang="en-US" sz="2400" dirty="0">
                <a:solidFill>
                  <a:srgbClr val="FF0000"/>
                </a:solidFill>
              </a:rPr>
              <a:t>兮</a:t>
            </a:r>
            <a:r>
              <a:rPr lang="zh-CN" altLang="en-US" sz="2400" dirty="0"/>
              <a:t>履泰否；</a:t>
            </a:r>
          </a:p>
          <a:p>
            <a:pPr algn="just"/>
            <a:r>
              <a:rPr lang="zh-CN" altLang="en-US" sz="2400" dirty="0"/>
              <a:t>同人大有谦豫随，蛊临观</a:t>
            </a:r>
            <a:r>
              <a:rPr lang="zh-CN" altLang="en-US" sz="2400" dirty="0">
                <a:solidFill>
                  <a:srgbClr val="FF0000"/>
                </a:solidFill>
              </a:rPr>
              <a:t>兮</a:t>
            </a:r>
            <a:r>
              <a:rPr lang="zh-CN" altLang="en-US" sz="2400" dirty="0"/>
              <a:t>噬嗑贲；</a:t>
            </a:r>
          </a:p>
          <a:p>
            <a:pPr algn="just"/>
            <a:r>
              <a:rPr lang="zh-CN" altLang="en-US" sz="2400" dirty="0"/>
              <a:t>剥复无妄大畜颐，大过坎离</a:t>
            </a:r>
            <a:r>
              <a:rPr lang="zh-CN" altLang="en-US" sz="2400" dirty="0">
                <a:solidFill>
                  <a:srgbClr val="FF0000"/>
                </a:solidFill>
              </a:rPr>
              <a:t>三十备</a:t>
            </a:r>
            <a:r>
              <a:rPr lang="zh-CN" altLang="en-US" sz="2400" dirty="0"/>
              <a:t>。</a:t>
            </a:r>
          </a:p>
          <a:p>
            <a:pPr algn="just"/>
            <a:r>
              <a:rPr lang="zh-CN" altLang="en-US" sz="2400" dirty="0"/>
              <a:t>咸恒遯</a:t>
            </a:r>
            <a:r>
              <a:rPr lang="zh-CN" altLang="en-US" sz="2400" dirty="0">
                <a:solidFill>
                  <a:srgbClr val="FF0000"/>
                </a:solidFill>
              </a:rPr>
              <a:t>兮及</a:t>
            </a:r>
            <a:r>
              <a:rPr lang="zh-CN" altLang="en-US" sz="2400" dirty="0"/>
              <a:t>大壮，晋</a:t>
            </a:r>
            <a:r>
              <a:rPr lang="zh-CN" altLang="en-US" sz="2400" dirty="0">
                <a:solidFill>
                  <a:srgbClr val="FF0000"/>
                </a:solidFill>
              </a:rPr>
              <a:t>与</a:t>
            </a:r>
            <a:r>
              <a:rPr lang="zh-CN" altLang="en-US" sz="2400" dirty="0"/>
              <a:t>明夷家人睽；</a:t>
            </a:r>
          </a:p>
          <a:p>
            <a:pPr algn="just"/>
            <a:r>
              <a:rPr lang="zh-CN" altLang="en-US" sz="2400" dirty="0"/>
              <a:t>蹇解损益夬姤萃，升困井革鼎震</a:t>
            </a:r>
            <a:r>
              <a:rPr lang="zh-CN" altLang="en-US" sz="2400" dirty="0">
                <a:solidFill>
                  <a:srgbClr val="FF0000"/>
                </a:solidFill>
              </a:rPr>
              <a:t>继</a:t>
            </a:r>
            <a:r>
              <a:rPr lang="zh-CN" altLang="en-US" sz="2400" dirty="0"/>
              <a:t>；</a:t>
            </a:r>
          </a:p>
          <a:p>
            <a:pPr algn="just"/>
            <a:r>
              <a:rPr lang="zh-CN" altLang="en-US" sz="2400" dirty="0"/>
              <a:t>艮渐归妹丰旅巽，兑涣节</a:t>
            </a:r>
            <a:r>
              <a:rPr lang="zh-CN" altLang="en-US" sz="2400" dirty="0">
                <a:solidFill>
                  <a:srgbClr val="FF0000"/>
                </a:solidFill>
              </a:rPr>
              <a:t>兮</a:t>
            </a:r>
            <a:r>
              <a:rPr lang="zh-CN" altLang="en-US" sz="2400" dirty="0"/>
              <a:t>中孚</a:t>
            </a:r>
            <a:r>
              <a:rPr lang="zh-CN" altLang="en-US" sz="2400" dirty="0">
                <a:solidFill>
                  <a:srgbClr val="FF0000"/>
                </a:solidFill>
              </a:rPr>
              <a:t>至</a:t>
            </a:r>
            <a:r>
              <a:rPr lang="zh-CN" altLang="en-US" sz="2400" dirty="0"/>
              <a:t>；</a:t>
            </a:r>
          </a:p>
          <a:p>
            <a:pPr algn="just"/>
            <a:r>
              <a:rPr lang="zh-CN" altLang="en-US" sz="2400" dirty="0"/>
              <a:t>小过既济</a:t>
            </a:r>
            <a:r>
              <a:rPr lang="zh-CN" altLang="en-US" sz="2400" dirty="0">
                <a:solidFill>
                  <a:srgbClr val="FF0000"/>
                </a:solidFill>
              </a:rPr>
              <a:t>兼</a:t>
            </a:r>
            <a:r>
              <a:rPr lang="zh-CN" altLang="en-US" sz="2400" dirty="0"/>
              <a:t>未济，</a:t>
            </a:r>
            <a:r>
              <a:rPr lang="zh-CN" altLang="en-US" sz="2400" dirty="0">
                <a:solidFill>
                  <a:srgbClr val="FF0000"/>
                </a:solidFill>
              </a:rPr>
              <a:t>是为下经三十四</a:t>
            </a:r>
            <a:r>
              <a:rPr lang="zh-CN" altLang="en-US" sz="2400" dirty="0"/>
              <a:t>。 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序卦传</a:t>
            </a:r>
            <a:r>
              <a:rPr lang="en-US" altLang="zh-CN" dirty="0"/>
              <a:t>》</a:t>
            </a:r>
            <a:r>
              <a:rPr lang="zh-CN" altLang="en-US" dirty="0"/>
              <a:t>的解释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070" y="1371600"/>
            <a:ext cx="4846712" cy="5472000"/>
          </a:xfrm>
        </p:spPr>
      </p:pic>
    </p:spTree>
  </p:cSld>
  <p:clrMapOvr>
    <a:masterClrMapping/>
  </p:clrMapOvr>
  <p:transition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下经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774" y="1565690"/>
            <a:ext cx="7602059" cy="1116000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75780"/>
            <a:ext cx="7533971" cy="3744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中方鼎</a:t>
            </a:r>
          </a:p>
        </p:txBody>
      </p:sp>
      <p:sp>
        <p:nvSpPr>
          <p:cNvPr id="15363" name="Rectangle 3"/>
          <p:cNvSpPr>
            <a:spLocks noGrp="1" noRot="1" noChangeArrowheads="1"/>
          </p:cNvSpPr>
          <p:nvPr>
            <p:ph sz="half" idx="1"/>
          </p:nvPr>
        </p:nvSpPr>
        <p:spPr>
          <a:xfrm>
            <a:off x="179512" y="1196752"/>
            <a:ext cx="4752528" cy="5432648"/>
          </a:xfrm>
        </p:spPr>
        <p:txBody>
          <a:bodyPr/>
          <a:lstStyle/>
          <a:p>
            <a:r>
              <a:rPr lang="zh-CN" altLang="en-US" dirty="0"/>
              <a:t>惟十又三月庚寅，王在寒次。王令大史兄（贶）鬲（从衣）土。王曰：“中，兹鬲人入事，赐于武王作臣。今贶畀汝鬲土，作乃采。”中对王休令，将（鼎）父乙尊。惟臣尚中臣。七八六六六六，八七六六六六。</a:t>
            </a:r>
            <a:r>
              <a:rPr lang="zh-CN" altLang="en-US" dirty="0">
                <a:latin typeface="+mn-ea"/>
              </a:rPr>
              <a:t>（末尾的数字转换成阴阳爻卦即“剥”卦和“比”卦。）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53403" y="1600199"/>
            <a:ext cx="3966593" cy="5220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588184"/>
            <a:ext cx="10586401" cy="64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今本</a:t>
            </a:r>
            <a:r>
              <a:rPr lang="en-US" altLang="zh-CN"/>
              <a:t>《</a:t>
            </a:r>
            <a:r>
              <a:rPr lang="zh-CN" altLang="en-US"/>
              <a:t>周易</a:t>
            </a:r>
            <a:r>
              <a:rPr lang="en-US" altLang="zh-CN"/>
              <a:t>》64</a:t>
            </a:r>
            <a:r>
              <a:rPr lang="zh-CN" altLang="en-US"/>
              <a:t>卦卦序的特点</a:t>
            </a:r>
          </a:p>
        </p:txBody>
      </p:sp>
      <p:sp>
        <p:nvSpPr>
          <p:cNvPr id="4710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首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乾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次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坤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。在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周易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符号系统，只有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乾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卦是由六个阳爻组成的纯阳卦，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坤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卦是由六个阴爻组成的纯阴卦，首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乾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次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坤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，强调阳为主，阴顺承的观念</a:t>
            </a:r>
          </a:p>
          <a:p>
            <a:pPr>
              <a:lnSpc>
                <a:spcPct val="9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以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既济</a:t>
            </a:r>
            <a:r>
              <a:rPr lang="en-US" altLang="zh-CN" sz="2800">
                <a:latin typeface="宋体" panose="02010600030101010101" pitchFamily="2" charset="-122"/>
              </a:rPr>
              <a:t>》《</a:t>
            </a:r>
            <a:r>
              <a:rPr lang="zh-CN" altLang="en-US" sz="2800">
                <a:latin typeface="宋体" panose="02010600030101010101" pitchFamily="2" charset="-122"/>
              </a:rPr>
              <a:t>未济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结尾。这两卦也很特殊，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既济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的每爻都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得位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，而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未济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则下正好相反，每爻者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不得位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。六十四卦运行至</a:t>
            </a:r>
            <a:r>
              <a:rPr lang="en-US" altLang="zh-CN" sz="2800">
                <a:latin typeface="宋体" panose="02010600030101010101" pitchFamily="2" charset="-122"/>
              </a:rPr>
              <a:t>《</a:t>
            </a:r>
            <a:r>
              <a:rPr lang="zh-CN" altLang="en-US" sz="2800">
                <a:latin typeface="宋体" panose="02010600030101010101" pitchFamily="2" charset="-122"/>
              </a:rPr>
              <a:t>既济</a:t>
            </a:r>
            <a:r>
              <a:rPr lang="en-US" altLang="zh-CN" sz="2800">
                <a:latin typeface="宋体" panose="02010600030101010101" pitchFamily="2" charset="-122"/>
              </a:rPr>
              <a:t>》</a:t>
            </a:r>
            <a:r>
              <a:rPr lang="zh-CN" altLang="en-US" sz="2800">
                <a:latin typeface="宋体" panose="02010600030101010101" pitchFamily="2" charset="-122"/>
              </a:rPr>
              <a:t>，表明各种矛盾都得到完满地解决，一切都很完满，但接着便是新矛盾的出现，于是又开始新一轮的循环。</a:t>
            </a:r>
          </a:p>
          <a:p>
            <a:pPr>
              <a:lnSpc>
                <a:spcPct val="90000"/>
              </a:lnSpc>
            </a:pPr>
            <a:r>
              <a:rPr lang="en-US" altLang="zh-CN" sz="2800"/>
              <a:t>64</a:t>
            </a:r>
            <a:r>
              <a:rPr lang="zh-CN" altLang="en-US" sz="2800">
                <a:latin typeface="宋体" panose="02010600030101010101" pitchFamily="2" charset="-122"/>
              </a:rPr>
              <a:t>卦的排列遵循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二二相偶，非覆即变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的原则。体现了阴阳对立，相互转化的辨证思想。</a:t>
            </a:r>
          </a:p>
        </p:txBody>
      </p:sp>
    </p:spTree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马王堆帛</a:t>
            </a:r>
            <a:r>
              <a:rPr lang="en-US" altLang="zh-CN" dirty="0"/>
              <a:t>《</a:t>
            </a:r>
            <a:r>
              <a:rPr lang="zh-CN" altLang="en-US" dirty="0"/>
              <a:t>易</a:t>
            </a:r>
            <a:r>
              <a:rPr lang="en-US" altLang="zh-CN" dirty="0"/>
              <a:t>》</a:t>
            </a:r>
            <a:r>
              <a:rPr lang="zh-CN" altLang="en-US" dirty="0"/>
              <a:t>卦序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766" y="1196752"/>
            <a:ext cx="4139147" cy="5616000"/>
          </a:xfrm>
        </p:spPr>
      </p:pic>
    </p:spTree>
  </p:cSld>
  <p:clrMapOvr>
    <a:masterClrMapping/>
  </p:clrMapOvr>
  <p:transition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帛易卦序的特点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上卦以乾、艮、坎、震、坤、兑、离、巽为序，下卦乾、坤、艮、巽、坎、离、震、巽为序，依次搭配而成。</a:t>
            </a:r>
          </a:p>
          <a:p>
            <a:r>
              <a:rPr lang="zh-CN" altLang="en-US"/>
              <a:t>以三画卦为主，而不是今本卦序以六画卦为主。</a:t>
            </a:r>
          </a:p>
          <a:p>
            <a:r>
              <a:rPr lang="zh-CN" altLang="en-US"/>
              <a:t>今本卦序所表现的阴阳对立，互相转化的思维特征消失了。</a:t>
            </a:r>
          </a:p>
        </p:txBody>
      </p:sp>
    </p:spTree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京房八宫卦序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79930" y="1484630"/>
            <a:ext cx="5767046" cy="5292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京房八宫卦序的特点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便于记忆，方便操作。因而更为流行。</a:t>
            </a:r>
          </a:p>
          <a:p>
            <a:r>
              <a:rPr lang="en-US" altLang="zh-CN"/>
              <a:t>64</a:t>
            </a:r>
            <a:r>
              <a:rPr lang="zh-CN" altLang="en-US"/>
              <a:t>卦由八宫卦统领，各卦不再是平等的关系，而有主次之分。</a:t>
            </a:r>
          </a:p>
          <a:p>
            <a:r>
              <a:rPr lang="zh-CN" altLang="en-US"/>
              <a:t>以爻变为主。</a:t>
            </a:r>
          </a:p>
          <a:p>
            <a:r>
              <a:rPr lang="zh-CN" altLang="en-US"/>
              <a:t>三种卦序变化走向：六画卦（今本）</a:t>
            </a:r>
            <a:r>
              <a:rPr lang="en-US" altLang="zh-CN"/>
              <a:t>——</a:t>
            </a:r>
            <a:r>
              <a:rPr lang="zh-CN" altLang="en-US"/>
              <a:t>三画卦（帛易）</a:t>
            </a:r>
            <a:r>
              <a:rPr lang="en-US" altLang="zh-CN"/>
              <a:t>——</a:t>
            </a:r>
            <a:r>
              <a:rPr lang="zh-CN" altLang="en-US"/>
              <a:t>爻变（京房易）</a:t>
            </a:r>
          </a:p>
          <a:p>
            <a:endParaRPr lang="zh-CN" altLang="en-US"/>
          </a:p>
        </p:txBody>
      </p:sp>
    </p:spTree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卦气图：四正卦</a:t>
            </a:r>
          </a:p>
        </p:txBody>
      </p:sp>
      <p:pic>
        <p:nvPicPr>
          <p:cNvPr id="137219" name="Picture 3" descr="卦气图画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25805" y="1968500"/>
            <a:ext cx="3767455" cy="3761105"/>
          </a:xfrm>
          <a:noFill/>
        </p:spPr>
      </p:pic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汉代易学以坎、离、震、兑为四正卦主四时二十四节气，始《坎》初六为冬至，九二小寒</a:t>
            </a:r>
            <a:r>
              <a:rPr lang="en-US" altLang="zh-CN">
                <a:sym typeface="+mn-ea"/>
              </a:rPr>
              <a:t>……</a:t>
            </a:r>
            <a:r>
              <a:rPr lang="zh-CN" altLang="en-US">
                <a:sym typeface="+mn-ea"/>
              </a:rPr>
              <a:t>，每爻主一气。余六十卦主一年之期，每卦主六日七分（</a:t>
            </a:r>
            <a:r>
              <a:rPr lang="en-US" altLang="zh-CN">
                <a:sym typeface="+mn-ea"/>
              </a:rPr>
              <a:t>365</a:t>
            </a:r>
            <a:r>
              <a:rPr lang="zh-CN" altLang="en-US">
                <a:sym typeface="+mn-ea"/>
              </a:rPr>
              <a:t>又四分之一除以</a:t>
            </a:r>
            <a:r>
              <a:rPr lang="en-US" altLang="zh-CN">
                <a:sym typeface="+mn-ea"/>
              </a:rPr>
              <a:t>60</a:t>
            </a:r>
            <a:r>
              <a:rPr lang="zh-CN" altLang="en-US">
                <a:sym typeface="+mn-ea"/>
              </a:rPr>
              <a:t>，为六日又八十分之七）。每卦又称公、辟、侯、大夫、卿。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十二辟月卦</a:t>
            </a:r>
          </a:p>
        </p:txBody>
      </p:sp>
      <p:sp>
        <p:nvSpPr>
          <p:cNvPr id="52227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609600" y="1600200"/>
            <a:ext cx="3997325" cy="44989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从子月（</a:t>
            </a:r>
            <a:r>
              <a:rPr lang="en-US" altLang="zh-CN" sz="2800"/>
              <a:t>11</a:t>
            </a:r>
            <a:r>
              <a:rPr lang="zh-CN" altLang="en-US" sz="2800">
                <a:latin typeface="宋体" panose="02010600030101010101" pitchFamily="2" charset="-122"/>
              </a:rPr>
              <a:t>月）复卦的一阳来复，至巳月（</a:t>
            </a:r>
            <a:r>
              <a:rPr lang="en-US" altLang="zh-CN" sz="2800"/>
              <a:t>4</a:t>
            </a:r>
            <a:r>
              <a:rPr lang="zh-CN" altLang="en-US" sz="2800">
                <a:latin typeface="宋体" panose="02010600030101010101" pitchFamily="2" charset="-122"/>
              </a:rPr>
              <a:t>月）乾卦全为阳爻，这是阳气盛盈之时，古人称为</a:t>
            </a:r>
            <a:r>
              <a:rPr lang="zh-CN" altLang="en-US" sz="2800"/>
              <a:t>“</a:t>
            </a:r>
            <a:r>
              <a:rPr lang="zh-CN" altLang="en-US" sz="2800">
                <a:latin typeface="宋体" panose="02010600030101010101" pitchFamily="2" charset="-122"/>
              </a:rPr>
              <a:t>息卦</a:t>
            </a:r>
            <a:r>
              <a:rPr lang="zh-CN" altLang="en-US" sz="2800"/>
              <a:t>”</a:t>
            </a:r>
            <a:r>
              <a:rPr lang="zh-CN" altLang="en-US" sz="2800">
                <a:latin typeface="宋体" panose="02010600030101010101" pitchFamily="2" charset="-122"/>
              </a:rPr>
              <a:t>。自午月（</a:t>
            </a:r>
            <a:r>
              <a:rPr lang="en-US" altLang="zh-CN" sz="2800"/>
              <a:t>5</a:t>
            </a:r>
            <a:r>
              <a:rPr lang="zh-CN" altLang="en-US" sz="2800">
                <a:latin typeface="宋体" panose="02010600030101010101" pitchFamily="2" charset="-122"/>
              </a:rPr>
              <a:t>月）</a:t>
            </a:r>
            <a:r>
              <a:rPr lang="zh-CN" altLang="en-US" sz="2800"/>
              <a:t>姤卦至亥月（</a:t>
            </a:r>
            <a:r>
              <a:rPr lang="en-US" altLang="zh-CN" sz="2800"/>
              <a:t>10</a:t>
            </a:r>
            <a:r>
              <a:rPr lang="zh-CN" altLang="en-US" sz="2800"/>
              <a:t>月）为阴消之卦，称为“消卦”，所以此十二月卦又称为消息卦。</a:t>
            </a:r>
          </a:p>
        </p:txBody>
      </p:sp>
      <p:pic>
        <p:nvPicPr>
          <p:cNvPr id="139268" name="Picture 4" descr="十二辟卦图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765675" y="1676400"/>
            <a:ext cx="3997325" cy="4346575"/>
          </a:xfr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0" y="26288"/>
            <a:ext cx="8010906" cy="42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6" y="4287656"/>
            <a:ext cx="8106531" cy="24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阴阳爻、</a:t>
            </a:r>
            <a:r>
              <a:rPr lang="en-US" altLang="zh-CN"/>
              <a:t>8</a:t>
            </a:r>
            <a:r>
              <a:rPr lang="zh-CN" altLang="en-US"/>
              <a:t>卦、</a:t>
            </a:r>
            <a:r>
              <a:rPr lang="en-US" altLang="zh-CN"/>
              <a:t>64</a:t>
            </a:r>
            <a:r>
              <a:rPr lang="zh-CN" altLang="en-US"/>
              <a:t>卦之关系</a:t>
            </a:r>
          </a:p>
        </p:txBody>
      </p:sp>
      <p:sp>
        <p:nvSpPr>
          <p:cNvPr id="5325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通行看法是先有</a:t>
            </a:r>
            <a:r>
              <a:rPr lang="en-US" altLang="zh-CN" dirty="0"/>
              <a:t>8</a:t>
            </a:r>
            <a:r>
              <a:rPr lang="zh-CN" altLang="en-US" dirty="0"/>
              <a:t>卦、然后有</a:t>
            </a:r>
            <a:r>
              <a:rPr lang="en-US" altLang="zh-CN" dirty="0"/>
              <a:t>64</a:t>
            </a:r>
            <a:r>
              <a:rPr lang="zh-CN" altLang="en-US" dirty="0"/>
              <a:t>卦。古书中甚至有伏羲作</a:t>
            </a:r>
            <a:r>
              <a:rPr lang="en-US" altLang="zh-CN" dirty="0"/>
              <a:t>8</a:t>
            </a:r>
            <a:r>
              <a:rPr lang="zh-CN" altLang="en-US" dirty="0"/>
              <a:t>卦，周文王演</a:t>
            </a:r>
            <a:r>
              <a:rPr lang="en-US" altLang="zh-CN" dirty="0"/>
              <a:t>64</a:t>
            </a:r>
            <a:r>
              <a:rPr lang="zh-CN" altLang="en-US" dirty="0"/>
              <a:t>卦的说法。</a:t>
            </a:r>
          </a:p>
          <a:p>
            <a:r>
              <a:rPr lang="zh-CN" altLang="en-US" dirty="0"/>
              <a:t>但今所见</a:t>
            </a:r>
            <a:r>
              <a:rPr lang="en-US" altLang="zh-CN" dirty="0"/>
              <a:t>《</a:t>
            </a:r>
            <a:r>
              <a:rPr lang="zh-CN" altLang="en-US" dirty="0"/>
              <a:t>周易</a:t>
            </a:r>
            <a:r>
              <a:rPr lang="en-US" altLang="zh-CN" dirty="0"/>
              <a:t>》</a:t>
            </a:r>
            <a:r>
              <a:rPr lang="zh-CN" altLang="en-US" dirty="0"/>
              <a:t>，并没有用</a:t>
            </a:r>
            <a:r>
              <a:rPr lang="en-US" altLang="zh-CN" dirty="0"/>
              <a:t>8</a:t>
            </a:r>
            <a:r>
              <a:rPr lang="zh-CN" altLang="en-US" dirty="0"/>
              <a:t>卦单独为占的现象，所以也有学者认为先有</a:t>
            </a:r>
            <a:r>
              <a:rPr lang="en-US" altLang="zh-CN" dirty="0"/>
              <a:t>64</a:t>
            </a:r>
            <a:r>
              <a:rPr lang="zh-CN" altLang="en-US" dirty="0"/>
              <a:t>卦，</a:t>
            </a:r>
            <a:r>
              <a:rPr lang="en-US" altLang="zh-CN" dirty="0"/>
              <a:t>8</a:t>
            </a:r>
            <a:r>
              <a:rPr lang="zh-CN" altLang="en-US" dirty="0"/>
              <a:t>卦是对</a:t>
            </a:r>
            <a:r>
              <a:rPr lang="en-US" altLang="zh-CN" dirty="0"/>
              <a:t>64</a:t>
            </a:r>
            <a:r>
              <a:rPr lang="zh-CN" altLang="en-US" dirty="0"/>
              <a:t>卦的总结和归纳。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包山楚简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>
          <a:xfrm>
            <a:off x="35496" y="1600200"/>
            <a:ext cx="5184576" cy="4498975"/>
          </a:xfrm>
        </p:spPr>
        <p:txBody>
          <a:bodyPr/>
          <a:lstStyle/>
          <a:p>
            <a:r>
              <a:rPr lang="zh-CN" altLang="en-US" dirty="0"/>
              <a:t>大司馬怊（悼）愲將（從羊從之）楚邦之師徒以救郙之歲，荊尸之月，己卯之日，五生以承惪為左尹它（從力）貞：出內（入）寺（侍）王，自荊尸之月以就集歲之荊尸之月，躬身尚毋又（有）咎（卦畫，</a:t>
            </a:r>
            <a:r>
              <a:rPr lang="en-US" altLang="zh-CN" dirty="0"/>
              <a:t>《</a:t>
            </a:r>
            <a:r>
              <a:rPr lang="zh-CN" altLang="en-US" dirty="0"/>
              <a:t>離</a:t>
            </a:r>
            <a:r>
              <a:rPr lang="en-US" altLang="zh-CN" dirty="0"/>
              <a:t>》</a:t>
            </a:r>
            <a:r>
              <a:rPr lang="zh-CN" altLang="en-US" dirty="0"/>
              <a:t>之</a:t>
            </a:r>
            <a:r>
              <a:rPr lang="en-US" altLang="zh-CN" dirty="0"/>
              <a:t>《</a:t>
            </a:r>
            <a:r>
              <a:rPr lang="zh-CN" altLang="en-US" dirty="0"/>
              <a:t>隨</a:t>
            </a:r>
            <a:r>
              <a:rPr lang="en-US" altLang="zh-CN" dirty="0"/>
              <a:t>》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占之，恒贞吉。（后略）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8184" y="1423457"/>
            <a:ext cx="1495206" cy="5400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二、文字系统：卦爻辞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40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《周易》的文字系统通常包括卦辞、爻辞，一般认为卦辞是对卦象的文字说明，爻辞是爻象的文字说明，卦爻辞连同六十四卦一起被尊称为“经”</a:t>
            </a:r>
            <a:r>
              <a:rPr lang="zh-CN" altLang="en-US" sz="40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、卦名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430588" cy="4853136"/>
          </a:xfrm>
        </p:spPr>
        <p:txBody>
          <a:bodyPr/>
          <a:lstStyle/>
          <a:p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六十四卦每卦有一个卦名，所谓“循名责实”，“名不正则言不顺，言不顺则事不成”，卦名不仅是一种称号，在实际占卦过程中，也常常利用卦名为占，具有占卜的功能。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64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卦的得名有的取名于卦象，</a:t>
            </a:r>
            <a:endParaRPr lang="en-US" altLang="zh-CN" sz="20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如《需》卦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上为坎，象水象雨，下为乾，象天。卦名“需”字古文正是“雨”在“天”上。</a:t>
            </a:r>
            <a:endParaRPr lang="en-US" altLang="zh-CN" sz="20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再如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《鼎》卦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下象鼎足（趾），二三四爻象鼎腹（鼎实），五爻象鼎耳，上九象鼎“铉”（贯穿鼎耳，抬举鼎用的杠子）。</a:t>
            </a:r>
            <a:endParaRPr lang="zh-CN" altLang="en-US" sz="20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2586" y="1614448"/>
            <a:ext cx="1537622" cy="151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66" y="3767552"/>
            <a:ext cx="1476000" cy="147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b="26780"/>
          <a:stretch>
            <a:fillRect/>
          </a:stretch>
        </p:blipFill>
        <p:spPr>
          <a:xfrm>
            <a:off x="6194066" y="4026768"/>
            <a:ext cx="2619465" cy="2700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卦名的抽象义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《剥》卦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，象征阴气剥落阳气，而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卦象征一阳来复。</a:t>
            </a:r>
            <a:endParaRPr lang="en-US" altLang="zh-CN" sz="24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《泰》卦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三阴爻在上，三阳爻在下，象征天气（清气）上升、地气（浊气）下降，阴阳交泰、男女交配，生成万物；《否》卦正好相反，天气不断上升，地气不断下沉，二者形成背反之形势。</a:t>
            </a:r>
            <a:endParaRPr lang="en-US" altLang="zh-CN" sz="24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6012" y="1600200"/>
            <a:ext cx="1451583" cy="140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600200"/>
            <a:ext cx="1404000" cy="140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3933056"/>
            <a:ext cx="1778053" cy="169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060" y="4077072"/>
            <a:ext cx="1740222" cy="1656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卦名之“德”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5256584" cy="4498975"/>
          </a:xfrm>
        </p:spPr>
        <p:txBody>
          <a:bodyPr/>
          <a:lstStyle/>
          <a:p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卦名不仅取象于卦形，还代表卦之义和卦之德，如《乾》卦，帛易写“键”，通假为“健”，比喻《乾》卦之德为刚健、健行；《坤》卦帛易作“川”，即“顺”字，代表《坤》卦之德义为阴柔、顺承。《既济》每爻都当位，“既”为已经，“济”的本义为渡河，比如成功，“既济”比喻所有矛盾都得到圆满地解决，所有事项都处于和谐状态；《未济》则正好相反，所有的爻都不得位。</a:t>
            </a:r>
            <a:endParaRPr lang="zh-CN" altLang="en-US" sz="2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0152" y="1615250"/>
            <a:ext cx="2195983" cy="212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56" y="4365104"/>
            <a:ext cx="2191134" cy="2052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单名与复名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1196752"/>
            <a:ext cx="4610100" cy="4902423"/>
          </a:xfrm>
        </p:spPr>
        <p:txBody>
          <a:bodyPr/>
          <a:lstStyle/>
          <a:p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六十四卦卦名多为单名，但也有双字复名（共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卦），上举《既济》、《未济》即是，此外尚有《大过》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在上经倒数第三卦；《小过》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在下经倒数第三卦。《小畜》、《大畜》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分别位处第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。另有《大有》《大壮》，却无《小有》《小壮》，也许曾经有过某时期，还存在另外一种卦序。</a:t>
            </a:r>
            <a:endParaRPr lang="en-US" altLang="zh-CN" sz="24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/>
              <a:t>八纯卦大多叫单名，如</a:t>
            </a:r>
            <a:r>
              <a:rPr lang="en-US" altLang="zh-CN" sz="2400" dirty="0"/>
              <a:t>《</a:t>
            </a:r>
            <a:r>
              <a:rPr lang="zh-CN" altLang="en-US" sz="2400" dirty="0"/>
              <a:t>乾</a:t>
            </a:r>
            <a:r>
              <a:rPr lang="en-US" altLang="zh-CN" sz="2400" dirty="0"/>
              <a:t>》《</a:t>
            </a:r>
            <a:r>
              <a:rPr lang="zh-CN" altLang="en-US" sz="2400" dirty="0"/>
              <a:t>坤</a:t>
            </a:r>
            <a:r>
              <a:rPr lang="en-US" altLang="zh-CN" sz="2400" dirty="0"/>
              <a:t>》</a:t>
            </a:r>
            <a:r>
              <a:rPr lang="zh-CN" altLang="en-US" sz="2400" dirty="0"/>
              <a:t>，但重</a:t>
            </a:r>
            <a:r>
              <a:rPr lang="en-US" altLang="zh-CN" sz="2400" dirty="0"/>
              <a:t>《</a:t>
            </a:r>
            <a:r>
              <a:rPr lang="zh-CN" altLang="en-US" sz="2400" dirty="0"/>
              <a:t>坎</a:t>
            </a:r>
            <a:r>
              <a:rPr lang="en-US" altLang="zh-CN" sz="2400" dirty="0"/>
              <a:t>》</a:t>
            </a:r>
            <a:r>
              <a:rPr lang="zh-CN" altLang="en-US" sz="2400" dirty="0"/>
              <a:t>却叫</a:t>
            </a:r>
            <a:r>
              <a:rPr lang="en-US" altLang="zh-CN" sz="2400" dirty="0"/>
              <a:t>《</a:t>
            </a:r>
            <a:r>
              <a:rPr lang="zh-CN" altLang="en-US" sz="2400" dirty="0"/>
              <a:t>习坎</a:t>
            </a:r>
            <a:r>
              <a:rPr lang="en-US" altLang="zh-CN" sz="2400" dirty="0"/>
              <a:t>》</a:t>
            </a:r>
            <a:r>
              <a:rPr lang="zh-CN" altLang="en-US" sz="2400" dirty="0"/>
              <a:t>。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2080" y="1371600"/>
            <a:ext cx="1134912" cy="11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21" y="1317600"/>
            <a:ext cx="1210580" cy="11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889000"/>
            <a:ext cx="1116603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174" y="2889000"/>
            <a:ext cx="1153227" cy="10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208" y="4725144"/>
            <a:ext cx="875628" cy="111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647" y="5121184"/>
            <a:ext cx="996928" cy="1080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、卦辞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每卦有一条卦辞，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64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卦共有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64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条卦辞，共计</a:t>
            </a:r>
            <a:r>
              <a:rPr lang="en-US" altLang="zh-CN" sz="24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635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字，平均每条不到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字，最长的《坤》卦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29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字，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最短仅二字，分别是《大有》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“元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亨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”和《大壮》“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利贞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”。</a:t>
            </a:r>
            <a:endParaRPr lang="en-US" altLang="zh-CN" sz="24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卦辞接写在卦名的后面，单独成文，但有四卦的卦名必须与卦辞连读，这四卦是《否》、《同人》、《履》、《艮》，如《同人》卦，卦名“同人”，下接写卦辞“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于野，亨。利涉大川，利君子贞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“同人”必须与“于野”连读，否则不成句，换言之，“同人”必须重复连读二次，一作卦名，一作卦辞。古文遇到这种情况通常在文字下加点或横线表示重文符号，也许《周易》原本是有重文符号，后来遗失了，但战国竹简《周易》就已经如此，是否有重文符号亦未可知。这是《周易》比较特有读法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</p:spTree>
  </p:cSld>
  <p:clrMapOvr>
    <a:masterClrMapping/>
  </p:clrMapOvr>
  <p:transition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40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《周易》的卦辞约可分为四类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00200"/>
            <a:ext cx="8655496" cy="4498975"/>
          </a:xfrm>
        </p:spPr>
        <p:txBody>
          <a:bodyPr/>
          <a:lstStyle/>
          <a:p>
            <a:r>
              <a:rPr lang="zh-CN" altLang="en-US" sz="28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（</a:t>
            </a:r>
            <a:r>
              <a:rPr lang="en-US" altLang="zh-CN" sz="28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1</a:t>
            </a:r>
            <a:r>
              <a:rPr lang="zh-CN" altLang="en-US" sz="28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）</a:t>
            </a:r>
            <a:r>
              <a:rPr lang="zh-CN" altLang="zh-CN" sz="28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表示吉凶的占语。</a:t>
            </a:r>
            <a:r>
              <a:rPr lang="zh-CN" altLang="zh-CN" sz="2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卦辞中“吉”字仅出现</a:t>
            </a:r>
            <a:r>
              <a:rPr lang="en-US" altLang="zh-CN" sz="2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24</a:t>
            </a:r>
            <a:r>
              <a:rPr lang="zh-CN" altLang="zh-CN" sz="2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次，“无咎”出现</a:t>
            </a:r>
            <a:r>
              <a:rPr lang="en-US" altLang="zh-CN" sz="2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zh-CN" sz="2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次，“凶”字出现</a:t>
            </a:r>
            <a:r>
              <a:rPr lang="en-US" altLang="zh-CN" sz="2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zh-CN" sz="2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次，表示吉凶除单个的“吉”、“凶”二字外，还有“大吉”、“元吉”一类的程度判断，“初吉终乱”、“中吉终凶”等过程判断。这类吉凶占语往往出现某事项的结尾，表示占卜的结果，但也有位于卦辞句首的，如《比》卦，大概是说明这一卦总体是“吉”。卦辞往往涉及多种事项，或某一事项的多种可能性，作为某一事项的占语，或某一事项的一种可能性，“吉”、“凶”占语也可能等效于句中。</a:t>
            </a:r>
            <a:endParaRPr lang="zh-CN" altLang="en-US" sz="2800" dirty="0"/>
          </a:p>
        </p:txBody>
      </p:sp>
    </p:spTree>
  </p:cSld>
  <p:clrMapOvr>
    <a:masterClrMapping/>
  </p:clrMapOvr>
  <p:transition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（</a:t>
            </a:r>
            <a:r>
              <a:rPr lang="en-US" altLang="zh-CN" sz="32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</a:t>
            </a:r>
            <a:r>
              <a:rPr lang="zh-CN" altLang="zh-CN" sz="32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）</a:t>
            </a:r>
            <a:r>
              <a:rPr lang="zh-CN" altLang="zh-CN" sz="36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“元</a:t>
            </a:r>
            <a:r>
              <a:rPr lang="zh-CN" altLang="zh-CN" sz="36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亨利贞</a:t>
            </a:r>
            <a:r>
              <a:rPr lang="zh-CN" altLang="zh-CN" sz="36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”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1268760"/>
            <a:ext cx="9108504" cy="4830415"/>
          </a:xfrm>
        </p:spPr>
        <p:txBody>
          <a:bodyPr/>
          <a:lstStyle/>
          <a:p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《乾》卦卦辞“元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亨利贞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”，历来对这四个字的解释非常分歧（详下文），我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们认为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这四字都是表判断的占卜语。</a:t>
            </a:r>
            <a:endParaRPr lang="en-US" altLang="zh-CN" sz="24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亨”表示亨通、顺利，没有问题是占语，卦辞中“亨”字出现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次，“元”字出现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次，其中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次与“亨”连用，构成复合词“元亨”，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次称“元吉”。“亨”或“元亨”多出现在卦辞之首，表示对一卦的判断。</a:t>
            </a:r>
            <a:endParaRPr lang="en-US" altLang="zh-CN" sz="24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“利”字出现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58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次，是卦辞中出现次数最多的，“贞”出现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35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次，其中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26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次与“利”连用，构成复合词“利贞”，表示有利于占卜贞问某事项或一切事项，如《坤》卦“利牝马之贞”等。此外，“利”还用“利……”或“不利……”表示适合做某事，或不利于干某事，如《屯》卦“利建侯”，《剥》卦“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不利有攸往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”，等等。当“利”字用在卦辞的结尾或一段话的结尾时，可能表示某人某事“有利”或“不利”，大约与“吉”“凶”相当，比如《归妹》“征凶，无攸利”，《坤》卦“君子有攸往：先迷后得主，利”。</a:t>
            </a:r>
            <a:endParaRPr lang="zh-CN" altLang="en-US" sz="2400" dirty="0"/>
          </a:p>
        </p:txBody>
      </p:sp>
    </p:spTree>
  </p:cSld>
  <p:clrMapOvr>
    <a:masterClrMapping/>
  </p:clrMapOvr>
  <p:transition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）卦象之辞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826496" cy="4498975"/>
          </a:xfrm>
        </p:spPr>
        <p:txBody>
          <a:bodyPr/>
          <a:lstStyle/>
          <a:p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在全部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64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条卦辞，完全没有“元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亨利贞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”和吉凶占语的，大约只有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条。《姤》卦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“女壮，勿用取女”。卦象为一阴爻承五阳爻，故谓之“女壮”，因为女人太强悍，所以不敢娶：“勿用取女”。前为卦象之辞，后为占语，虽然占语中并无“吉”“凶”“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亨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”“利”之字。</a:t>
            </a:r>
            <a:endParaRPr lang="zh-CN" altLang="en-US" sz="24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6806" y="3669839"/>
            <a:ext cx="2121543" cy="2052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）叙事之辞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0" y="1600200"/>
            <a:ext cx="9252520" cy="4498975"/>
          </a:xfrm>
        </p:spPr>
        <p:txBody>
          <a:bodyPr/>
          <a:lstStyle/>
          <a:p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卦辞中还涉及历史故事，如《晋》卦：“康侯用锡马蕃庶，昼日三接。”“康侯”除《周易》外，不见于其他书，但见于西周铜器铭文，康侯初封于康，后封于卫，即卫国的始祖卫康叔。据清华大学藏战国竹书《系年》记载，康叔初封于康丘，在周公、武王之时。“锡”通赐，卦辞是说：康侯用天子赏赐的马配种，培育出许多良马，一个大白天就受周天子的三次接见。</a:t>
            </a:r>
            <a:endParaRPr lang="en-US" altLang="zh-CN" sz="24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《观》卦：“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盥而不荐，有孚颙若。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”是讲举行祭祀的时候，先要洗手，祭祀时要仪态庄重，要雍容大度。其他涉及“元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亨利贞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”一类占语的卦辞亦不乏叙事之辞，如《震》卦：“亨。震来虩虩，笑言哑哑，震惊百里，不丧匕鬯。”“虩虩”就是赫赫，形容打雷的威势；“哑哑”相当于今天的呵呵，形容嘻笑的样子。“匕”是酌酒的勺子，“鬯”是一种美酒。这四句话韵语，大概形容在震雷面前谈笑风生、照样吃喝的场景，也许是一种典故，可惜已经失传了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63293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" y="3068960"/>
            <a:ext cx="9060001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" y="4874840"/>
            <a:ext cx="9031448" cy="18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、爻辞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每爻一条爻辞，《乾》《坤》二卦各有</a:t>
            </a: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条爻辞，</a:t>
            </a: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卦共有</a:t>
            </a: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386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条爻辞，计</a:t>
            </a: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3442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字，平均每条爻辞接近</a:t>
            </a: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字，最长《睽》卦上九</a:t>
            </a:r>
            <a:r>
              <a:rPr lang="en-US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27</a:t>
            </a:r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字，最短者亦为二字：《否》卦六三“包羞”、《恒》卦九三“悔亡”、《大壮》九二“贞吉”、《解》卦初六“无咎”、《兑》卦上六“引兑”。</a:t>
            </a:r>
            <a:endParaRPr lang="en-US" altLang="zh-CN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从字数的长短及频度看，卦、爻辞是很相近似的</a:t>
            </a:r>
            <a:r>
              <a:rPr lang="zh-CN" altLang="en-US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187325"/>
            <a:ext cx="8540750" cy="1143000"/>
          </a:xfrm>
        </p:spPr>
        <p:txBody>
          <a:bodyPr/>
          <a:lstStyle/>
          <a:p>
            <a:r>
              <a:rPr lang="zh-CN" altLang="en-US" dirty="0"/>
              <a:t>乾卦爻辞分类</a:t>
            </a: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222250" y="1600199"/>
          <a:ext cx="8742238" cy="5137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0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809">
                <a:tc>
                  <a:txBody>
                    <a:bodyPr/>
                    <a:lstStyle/>
                    <a:p>
                      <a:r>
                        <a:rPr lang="zh-CN" altLang="zh-CN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卦象、卦名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爻位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爻象之辞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叙事之辞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占断之辞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80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见群龙无首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80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上九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亢龙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有悔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80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大有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九五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飞龙在天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利见大人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80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小畜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九四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或跃在渊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无咎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80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九三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君子终日乾乾，夕惕若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厉，无咎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80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同人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九二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见龙在田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利见大人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380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初九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潜龙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58" y="6154805"/>
            <a:ext cx="453073" cy="432000"/>
          </a:xfrm>
          <a:prstGeom prst="rect">
            <a:avLst/>
          </a:prstGeom>
        </p:spPr>
      </p:pic>
      <p:pic>
        <p:nvPicPr>
          <p:cNvPr id="7" name="图片 6" descr="hex0000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4658" y="2322445"/>
            <a:ext cx="461457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54" y="5519722"/>
            <a:ext cx="464001" cy="43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54" y="4908773"/>
            <a:ext cx="453073" cy="432000"/>
          </a:xfrm>
          <a:prstGeom prst="rect">
            <a:avLst/>
          </a:prstGeom>
        </p:spPr>
      </p:pic>
      <p:pic>
        <p:nvPicPr>
          <p:cNvPr id="11" name="图片 10" descr="hex110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1054" y="4227651"/>
            <a:ext cx="448365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hex101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1054" y="3616702"/>
            <a:ext cx="44725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hex0111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761" y="3003567"/>
            <a:ext cx="438543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爻辞中的占断语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2250" y="1600200"/>
            <a:ext cx="8670230" cy="4498975"/>
          </a:xfrm>
        </p:spPr>
        <p:txBody>
          <a:bodyPr/>
          <a:lstStyle/>
          <a:p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在占辞部分，“元亨利贞”类大为减少，通常“元吉”连用，不见“元亨”连用的例子。“利”出现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61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次，用法与卦辞略同，但“利贞”连用的仅三例；“贞”字出现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76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次，绝大多数用作动“贞问”、“卜吉”，后接吉凶判断语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“吉凶悔吝”类，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卦辞无“吝”、“悔”，爻辞“悔”字出现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33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次，是后悔、悔恨之意，作为吉凶占语，介于“吉”与“凶”之间，而更偏向于凶，强调主观感受。“吝”出现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次，有遗憾、惋惜的成份，介于“吉”、“凶”之间，而更偏向于吉。爻辞另有“厉”，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26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见，表凶险，也是不好的意思。卦辞仅一见，但非占断之辞。吉凶判断语的增多，表示占卜结果的多样性和预测更加深入具体</a:t>
            </a:r>
            <a:r>
              <a:rPr lang="zh-CN" altLang="en-US" sz="2400" dirty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</p:spTree>
  </p:cSld>
  <p:clrMapOvr>
    <a:masterClrMapping/>
  </p:clrMapOvr>
  <p:transition>
    <p:wipe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60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卦辞与爻辞的关系及其性质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24544" y="1124744"/>
            <a:ext cx="9577064" cy="4974431"/>
          </a:xfrm>
        </p:spPr>
        <p:txBody>
          <a:bodyPr/>
          <a:lstStyle/>
          <a:p>
            <a:pPr indent="266700" algn="just">
              <a:lnSpc>
                <a:spcPts val="288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周易》的卦辞与爻辞虽有用语的不同，但它们毫无疑问是同一类东西。六画卦与六爻组成，但不能认为卦辞是由六爻组成，卦辞与爻辞并非整体与部分、总和与分数的关系。从二者的结构、吉凶占语看，卦辞与爻辞是彼此独立的，我们甚至可以说，一条卦辞就相当于一条爻辞，卦辞并不比爻辞地位高或地位低，爻辞也不是卦辞的分解和零部件。《小畜》卦辞“密云不雨，自我西郊”，亦见于《小过》六五爻辞，可为明证。</a:t>
            </a:r>
          </a:p>
          <a:p>
            <a:pPr indent="266700" algn="just">
              <a:lnSpc>
                <a:spcPts val="288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周易》卦爻辞多吉凶占语，表明《周易》是一部卜筮书。《萃》卦六二爻辞“引吉”，亦见于殷墟甲骨卜辞，旧释为“弘吉”，后有学者据《周易》改释为“引吉”。《豫》卦六五：“贞疾，恒不死。”多见于战国楚简卜筮祭祷简。《周易》作为卜筮书的性质是没有疑问的。</a:t>
            </a:r>
          </a:p>
          <a:p>
            <a:pPr>
              <a:lnSpc>
                <a:spcPts val="2880"/>
              </a:lnSpc>
            </a:pPr>
            <a:r>
              <a:rPr lang="zh-CN" altLang="zh-CN" sz="20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作为占筮之书的《周易》，主要是数字占，以数字的演算预算吉凶；卦爻辞的吉凶则多来自卦象和爻象，象与数，既是《周易》占卜的基础，也是中国古代数术的渊源：从“象”的角度，古代星占术、相人术、相地术（相宅相墓），均是以观“象”为基础；从“数”的角度，古代的选择、式法、命理术，均源自“数”的运算和五行的生克变化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60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卦爻辞的年代与作者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450" y="1600200"/>
            <a:ext cx="8464550" cy="4498975"/>
          </a:xfrm>
        </p:spPr>
        <p:txBody>
          <a:bodyPr/>
          <a:lstStyle/>
          <a:p>
            <a:r>
              <a:rPr lang="zh-CN" altLang="zh-CN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《易》曰：“宓戏氏仰观象于天，俯观法于地，观鸟兽之文，与地之宜，近取诸身，远取诸物，于是始作八卦，以通神明之德，以类万物之情。”</a:t>
            </a:r>
            <a:endParaRPr lang="en-US" altLang="zh-CN" sz="2800" kern="0" dirty="0">
              <a:solidFill>
                <a:srgbClr val="000000"/>
              </a:solidFill>
              <a:effectLst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r>
              <a:rPr lang="zh-CN" altLang="zh-CN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至于殷、周之祭，纣在上位，逆天暴物，文王以诸侯顺命而行道，天人之占可得而效，于是重《易》六爻，作上下篇。</a:t>
            </a:r>
            <a:endParaRPr lang="en-US" altLang="zh-CN" sz="2800" kern="0" dirty="0">
              <a:solidFill>
                <a:srgbClr val="000000"/>
              </a:solidFill>
              <a:effectLst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r>
              <a:rPr lang="zh-CN" altLang="zh-CN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孔氏为之《彖》、《象》、《系辞》、《文言》、《序卦》之属十篇。</a:t>
            </a:r>
            <a:endParaRPr lang="en-US" altLang="zh-CN" sz="2800" kern="0" dirty="0">
              <a:solidFill>
                <a:srgbClr val="000000"/>
              </a:solidFill>
              <a:effectLst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r>
              <a:rPr lang="zh-CN" altLang="zh-CN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故曰《易》道深矣，人更三圣，世历三古。及秦燔书，而《易》为筮卜之事，传者不绝。</a:t>
            </a:r>
            <a:r>
              <a:rPr lang="zh-CN" altLang="en-US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（</a:t>
            </a:r>
            <a:r>
              <a:rPr lang="en-US" altLang="zh-CN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《</a:t>
            </a:r>
            <a:r>
              <a:rPr lang="zh-CN" altLang="en-US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汉书</a:t>
            </a:r>
            <a:r>
              <a:rPr lang="en-US" altLang="zh-CN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·</a:t>
            </a:r>
            <a:r>
              <a:rPr lang="zh-CN" altLang="en-US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艺文志</a:t>
            </a:r>
            <a:r>
              <a:rPr lang="en-US" altLang="zh-CN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》</a:t>
            </a:r>
            <a:r>
              <a:rPr lang="zh-CN" altLang="en-US" sz="2800" kern="0" dirty="0">
                <a:solidFill>
                  <a:srgbClr val="000000"/>
                </a:solidFill>
                <a:effectLst/>
                <a:ea typeface="楷体" panose="02010609060101010101" pitchFamily="49" charset="-122"/>
                <a:cs typeface="宋体" panose="02010600030101010101" pitchFamily="2" charset="-122"/>
              </a:rPr>
              <a:t>）</a:t>
            </a:r>
            <a:endParaRPr lang="zh-CN" altLang="en-US" sz="2800" dirty="0"/>
          </a:p>
        </p:txBody>
      </p:sp>
    </p:spTree>
  </p:cSld>
  <p:clrMapOvr>
    <a:masterClrMapping/>
  </p:clrMapOvr>
  <p:transition>
    <p:wipe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卦爻辞中的五大历史故事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498975"/>
          </a:xfrm>
        </p:spPr>
        <p:txBody>
          <a:bodyPr/>
          <a:lstStyle/>
          <a:p>
            <a:pPr marL="266700" indent="0" algn="just">
              <a:lnSpc>
                <a:spcPts val="3000"/>
              </a:lnSpc>
              <a:buNone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（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）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《大壮》六五：“丧羊于易，无悔。”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Times New Roman" panose="02020603050405020304" pitchFamily="18" charset="0"/>
              </a:rPr>
              <a:t>《旅》卦上九：“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宋体" panose="02010600030101010101" pitchFamily="2" charset="-122"/>
              </a:rPr>
              <a:t>鸟焚其巢，旅人先笑后号咷。丧牛于易。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2800" dirty="0">
              <a:effectLst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6700" indent="266700" algn="just">
              <a:lnSpc>
                <a:spcPts val="3000"/>
              </a:lnSpc>
            </a:pPr>
            <a:r>
              <a:rPr lang="zh-CN" altLang="en-US" sz="2800" dirty="0"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《既济》九三：“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高宗伐鬼方，三年克之。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”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《未济》九四：“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震用伐鬼方，三年有赏于大国。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”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66700" indent="266700" algn="just">
              <a:lnSpc>
                <a:spcPts val="3000"/>
              </a:lnSpc>
            </a:pPr>
            <a:r>
              <a:rPr lang="zh-CN" altLang="en-US" sz="2800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en-US" sz="2800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）</a:t>
            </a:r>
            <a:r>
              <a:rPr lang="en-US" altLang="zh-CN" sz="2800" kern="100" dirty="0"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《泰》卦六五：“帝乙归妹以祉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，元吉。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”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Times New Roman" panose="02020603050405020304" pitchFamily="18" charset="0"/>
              </a:rPr>
              <a:t>《归妹》六五：“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宋体" panose="02010600030101010101" pitchFamily="2" charset="-122"/>
              </a:rPr>
              <a:t>帝乙归妹，其君之袂不如其娣之袂良。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2800" dirty="0">
              <a:effectLst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6700" indent="266700" algn="just">
              <a:lnSpc>
                <a:spcPts val="3000"/>
              </a:lnSpc>
            </a:pPr>
            <a:r>
              <a:rPr lang="zh-CN" altLang="en-US" sz="2800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800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Times New Roman" panose="02020603050405020304" pitchFamily="18" charset="0"/>
              </a:rPr>
              <a:t>《明夷》六五：“箕子之明夷，利贞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2800" dirty="0">
              <a:effectLst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6700" indent="266700" algn="just">
              <a:lnSpc>
                <a:spcPts val="3000"/>
              </a:lnSpc>
            </a:pPr>
            <a:r>
              <a:rPr lang="zh-CN" altLang="en-US" sz="2800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800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Times New Roman" panose="02020603050405020304" pitchFamily="18" charset="0"/>
              </a:rPr>
              <a:t>《晋》卦卦辞：“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宋体" panose="02010600030101010101" pitchFamily="2" charset="-122"/>
              </a:rPr>
              <a:t>康侯用锡马蕃庶，昼日三接。</a:t>
            </a:r>
            <a:r>
              <a:rPr lang="zh-CN" altLang="zh-CN" sz="2800" dirty="0">
                <a:effectLst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0" algn="just">
              <a:lnSpc>
                <a:spcPts val="1900"/>
              </a:lnSpc>
              <a:buNone/>
            </a:pPr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三、解释系统：十翼及其他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4498975"/>
          </a:xfrm>
        </p:spPr>
        <p:txBody>
          <a:bodyPr/>
          <a:lstStyle/>
          <a:p>
            <a:r>
              <a:rPr lang="zh-CN" altLang="en-US" dirty="0"/>
              <a:t>汉人将</a:t>
            </a:r>
            <a:r>
              <a:rPr lang="en-US" altLang="zh-CN" dirty="0"/>
              <a:t>《</a:t>
            </a:r>
            <a:r>
              <a:rPr lang="zh-CN" altLang="en-US" dirty="0"/>
              <a:t>彖辞</a:t>
            </a:r>
            <a:r>
              <a:rPr lang="en-US" altLang="zh-CN" dirty="0"/>
              <a:t>》</a:t>
            </a:r>
            <a:r>
              <a:rPr lang="zh-CN" altLang="en-US" dirty="0"/>
              <a:t>（上下）、</a:t>
            </a:r>
            <a:r>
              <a:rPr lang="en-US" altLang="zh-CN" dirty="0"/>
              <a:t>《</a:t>
            </a:r>
            <a:r>
              <a:rPr lang="zh-CN" altLang="en-US" dirty="0"/>
              <a:t>象辞</a:t>
            </a:r>
            <a:r>
              <a:rPr lang="en-US" altLang="zh-CN" dirty="0"/>
              <a:t>》</a:t>
            </a:r>
            <a:r>
              <a:rPr lang="zh-CN" altLang="en-US" dirty="0"/>
              <a:t>（上下）、</a:t>
            </a:r>
            <a:r>
              <a:rPr lang="en-US" altLang="zh-CN" dirty="0"/>
              <a:t>《</a:t>
            </a:r>
            <a:r>
              <a:rPr lang="zh-CN" altLang="en-US" dirty="0"/>
              <a:t>文言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系辞</a:t>
            </a:r>
            <a:r>
              <a:rPr lang="en-US" altLang="zh-CN" dirty="0"/>
              <a:t>》</a:t>
            </a:r>
            <a:r>
              <a:rPr lang="zh-CN" altLang="en-US" dirty="0"/>
              <a:t>（上下）、</a:t>
            </a:r>
            <a:r>
              <a:rPr lang="en-US" altLang="zh-CN" dirty="0"/>
              <a:t>《</a:t>
            </a:r>
            <a:r>
              <a:rPr lang="zh-CN" altLang="en-US" dirty="0"/>
              <a:t>说卦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序卦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杂卦</a:t>
            </a:r>
            <a:r>
              <a:rPr lang="en-US" altLang="zh-CN" dirty="0"/>
              <a:t>》</a:t>
            </a:r>
            <a:r>
              <a:rPr lang="zh-CN" altLang="en-US" dirty="0"/>
              <a:t>合称“十翼”。是解释</a:t>
            </a:r>
            <a:r>
              <a:rPr lang="en-US" altLang="zh-CN" dirty="0"/>
              <a:t>《</a:t>
            </a:r>
            <a:r>
              <a:rPr lang="zh-CN" altLang="en-US" dirty="0"/>
              <a:t>周易</a:t>
            </a:r>
            <a:r>
              <a:rPr lang="en-US" altLang="zh-CN" dirty="0"/>
              <a:t>》</a:t>
            </a:r>
            <a:r>
              <a:rPr lang="zh-CN" altLang="en-US" dirty="0"/>
              <a:t>的，是</a:t>
            </a:r>
            <a:r>
              <a:rPr lang="en-US" altLang="zh-CN" dirty="0"/>
              <a:t>《</a:t>
            </a:r>
            <a:r>
              <a:rPr lang="zh-CN" altLang="en-US" dirty="0"/>
              <a:t>周易</a:t>
            </a:r>
            <a:r>
              <a:rPr lang="en-US" altLang="zh-CN" dirty="0"/>
              <a:t>》</a:t>
            </a:r>
            <a:r>
              <a:rPr lang="zh-CN" altLang="en-US" dirty="0"/>
              <a:t>的解释系统。</a:t>
            </a:r>
            <a:endParaRPr lang="en-US" altLang="zh-CN" dirty="0"/>
          </a:p>
          <a:p>
            <a:r>
              <a:rPr lang="zh-CN" altLang="en-US" dirty="0"/>
              <a:t>“十翼”相传为孔子所作，它将</a:t>
            </a:r>
            <a:r>
              <a:rPr lang="en-US" altLang="zh-CN" dirty="0"/>
              <a:t>《</a:t>
            </a:r>
            <a:r>
              <a:rPr lang="zh-CN" altLang="en-US" dirty="0"/>
              <a:t>周易</a:t>
            </a:r>
            <a:r>
              <a:rPr lang="en-US" altLang="zh-CN" dirty="0"/>
              <a:t>》</a:t>
            </a:r>
            <a:r>
              <a:rPr lang="zh-CN" altLang="en-US" dirty="0"/>
              <a:t>从占筮上升为哲理之道。</a:t>
            </a:r>
            <a:endParaRPr lang="en-US" altLang="zh-CN" dirty="0"/>
          </a:p>
          <a:p>
            <a:r>
              <a:rPr lang="zh-CN" altLang="en-US" dirty="0"/>
              <a:t>“十翼”原本单行，称为“传”。（</a:t>
            </a:r>
            <a:r>
              <a:rPr lang="en-US" altLang="zh-CN" dirty="0"/>
              <a:t>64</a:t>
            </a:r>
            <a:r>
              <a:rPr lang="zh-CN" altLang="en-US" dirty="0"/>
              <a:t>卦及卦爻辞称为“经”）。原本单篇独行，大约从王弼开始，与</a:t>
            </a:r>
            <a:r>
              <a:rPr lang="en-US" altLang="zh-CN" dirty="0"/>
              <a:t>《</a:t>
            </a:r>
            <a:r>
              <a:rPr lang="zh-CN" altLang="en-US" dirty="0"/>
              <a:t>易</a:t>
            </a:r>
            <a:r>
              <a:rPr lang="en-US" altLang="zh-CN" dirty="0"/>
              <a:t>》</a:t>
            </a:r>
            <a:r>
              <a:rPr lang="zh-CN" altLang="en-US" dirty="0"/>
              <a:t>合在一起， 以至于今。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彖辞</a:t>
            </a:r>
            <a:r>
              <a:rPr lang="en-US" altLang="zh-CN" dirty="0"/>
              <a:t>》</a:t>
            </a:r>
            <a:r>
              <a:rPr lang="zh-CN" altLang="en-US" dirty="0"/>
              <a:t>又称</a:t>
            </a:r>
            <a:r>
              <a:rPr lang="en-US" altLang="zh-CN" dirty="0"/>
              <a:t> 《</a:t>
            </a:r>
            <a:r>
              <a:rPr lang="zh-CN" altLang="en-US" dirty="0"/>
              <a:t>彖传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彖传</a:t>
            </a:r>
            <a:r>
              <a:rPr lang="en-US" altLang="zh-CN" dirty="0"/>
              <a:t>》</a:t>
            </a:r>
            <a:r>
              <a:rPr lang="zh-CN" altLang="en-US" dirty="0"/>
              <a:t>随上下经分为上下篇，是对卦辞的解释，说明各卦的大旨，每卦一条，共</a:t>
            </a:r>
            <a:r>
              <a:rPr lang="en-US" altLang="zh-CN" dirty="0"/>
              <a:t>64</a:t>
            </a:r>
            <a:r>
              <a:rPr lang="zh-CN" altLang="en-US" dirty="0"/>
              <a:t>条，附在卦辞之后。</a:t>
            </a:r>
          </a:p>
          <a:p>
            <a:r>
              <a:rPr lang="en-US" altLang="zh-CN" dirty="0"/>
              <a:t>《</a:t>
            </a:r>
            <a:r>
              <a:rPr lang="zh-CN" altLang="en-US" dirty="0"/>
              <a:t>乾</a:t>
            </a:r>
            <a:r>
              <a:rPr lang="en-US" altLang="zh-CN" dirty="0"/>
              <a:t>·</a:t>
            </a:r>
            <a:r>
              <a:rPr lang="zh-CN" altLang="en-US" dirty="0"/>
              <a:t>彖</a:t>
            </a:r>
            <a:r>
              <a:rPr lang="en-US" altLang="zh-CN" dirty="0"/>
              <a:t>》</a:t>
            </a:r>
            <a:r>
              <a:rPr lang="zh-CN" altLang="en-US" dirty="0"/>
              <a:t>曰：大哉乾</a:t>
            </a:r>
            <a:r>
              <a:rPr lang="zh-CN" altLang="en-US" dirty="0">
                <a:solidFill>
                  <a:schemeClr val="hlink"/>
                </a:solidFill>
              </a:rPr>
              <a:t>元</a:t>
            </a:r>
            <a:r>
              <a:rPr lang="zh-CN" altLang="en-US" dirty="0"/>
              <a:t>，万物资始，乃统天。云行雨施，品物流形。大明终始，六位时成，时乘六龙以御天。乾道变化，各正性命。保合太和，乃</a:t>
            </a:r>
            <a:r>
              <a:rPr lang="zh-CN" altLang="en-US" dirty="0">
                <a:solidFill>
                  <a:schemeClr val="hlink"/>
                </a:solidFill>
              </a:rPr>
              <a:t>利贞</a:t>
            </a:r>
            <a:r>
              <a:rPr lang="zh-CN" altLang="en-US" dirty="0"/>
              <a:t>。首出庶物，万国咸宁。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“大象”与“小象”（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371600"/>
            <a:ext cx="9145016" cy="4727575"/>
          </a:xfrm>
        </p:spPr>
        <p:txBody>
          <a:bodyPr/>
          <a:lstStyle/>
          <a:p>
            <a:r>
              <a:rPr lang="en-US" altLang="zh-CN" sz="2800" dirty="0"/>
              <a:t>《</a:t>
            </a:r>
            <a:r>
              <a:rPr lang="zh-CN" altLang="en-US" sz="2800" dirty="0"/>
              <a:t>象传</a:t>
            </a:r>
            <a:r>
              <a:rPr lang="en-US" altLang="zh-CN" sz="2800" dirty="0"/>
              <a:t>》</a:t>
            </a:r>
            <a:r>
              <a:rPr lang="zh-CN" altLang="en-US" sz="2800" dirty="0"/>
              <a:t>分上下篇。“大象”是对卦的说明，共</a:t>
            </a:r>
            <a:r>
              <a:rPr lang="en-US" altLang="zh-CN" sz="2800" dirty="0"/>
              <a:t>64</a:t>
            </a:r>
            <a:r>
              <a:rPr lang="zh-CN" altLang="en-US" sz="2800" dirty="0"/>
              <a:t>条。“小象”是对爻象的解释，共</a:t>
            </a:r>
            <a:r>
              <a:rPr lang="en-US" altLang="zh-CN" sz="2800" dirty="0"/>
              <a:t>386</a:t>
            </a:r>
            <a:r>
              <a:rPr lang="zh-CN" altLang="en-US" sz="2800" dirty="0"/>
              <a:t>条（</a:t>
            </a:r>
            <a:r>
              <a:rPr lang="en-US" altLang="zh-CN" sz="2800" dirty="0"/>
              <a:t>64*6+2</a:t>
            </a:r>
            <a:r>
              <a:rPr lang="zh-CN" altLang="en-US" sz="2800" dirty="0"/>
              <a:t>（用九、用六）</a:t>
            </a:r>
            <a:r>
              <a:rPr lang="en-US" altLang="zh-CN" sz="2800" dirty="0"/>
              <a:t>=386</a:t>
            </a:r>
            <a:r>
              <a:rPr lang="zh-CN" altLang="en-US" sz="2800" dirty="0"/>
              <a:t>）。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象</a:t>
            </a:r>
            <a:r>
              <a:rPr lang="en-US" altLang="zh-CN" sz="2800" dirty="0"/>
              <a:t>》</a:t>
            </a:r>
            <a:r>
              <a:rPr lang="zh-CN" altLang="en-US" sz="2800" dirty="0"/>
              <a:t>曰：天行健，君子以自强不息。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“潜龙勿用”，阳在下也。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“见龙在田”，德施普也。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“终日乾乾”，反复道也。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“或跃在渊”，进无咎也。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“飞龙在天”，大人造也。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“亢龙有悔”，盈不可久也。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“用九”，天德不可为首也。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</a:rPr>
              <a:t>《</a:t>
            </a:r>
            <a:r>
              <a:rPr lang="zh-CN" altLang="en-US" dirty="0">
                <a:latin typeface="宋体" panose="02010600030101010101" pitchFamily="2" charset="-122"/>
              </a:rPr>
              <a:t>文言</a:t>
            </a:r>
            <a:r>
              <a:rPr lang="en-US" altLang="zh-CN" dirty="0">
                <a:latin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</a:rPr>
              <a:t>《</a:t>
            </a:r>
            <a:r>
              <a:rPr lang="zh-CN" altLang="en-US" dirty="0">
                <a:latin typeface="宋体" panose="02010600030101010101" pitchFamily="2" charset="-122"/>
              </a:rPr>
              <a:t>文言</a:t>
            </a:r>
            <a:r>
              <a:rPr lang="en-US" altLang="zh-CN" dirty="0">
                <a:latin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</a:rPr>
              <a:t>只 见于乾、坤二卦，突出乾、坤二卦在</a:t>
            </a:r>
            <a:r>
              <a:rPr lang="en-US" altLang="zh-CN" dirty="0">
                <a:latin typeface="宋体" panose="02010600030101010101" pitchFamily="2" charset="-122"/>
              </a:rPr>
              <a:t>《</a:t>
            </a:r>
            <a:r>
              <a:rPr lang="zh-CN" altLang="en-US" dirty="0">
                <a:latin typeface="宋体" panose="02010600030101010101" pitchFamily="2" charset="-122"/>
              </a:rPr>
              <a:t>周易</a:t>
            </a:r>
            <a:r>
              <a:rPr lang="en-US" altLang="zh-CN" dirty="0">
                <a:latin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</a:rPr>
              <a:t>中的重要地位。“文言”之意就是以文词修饰两卦之言，颂扬乾、坤两卦的伟大。</a:t>
            </a:r>
          </a:p>
          <a:p>
            <a:r>
              <a:rPr lang="en-US" altLang="zh-CN" dirty="0"/>
              <a:t>《</a:t>
            </a:r>
            <a:r>
              <a:rPr lang="zh-CN" altLang="en-US" dirty="0"/>
              <a:t>乾</a:t>
            </a:r>
            <a:r>
              <a:rPr lang="en-US" altLang="zh-CN" dirty="0"/>
              <a:t>·</a:t>
            </a:r>
            <a:r>
              <a:rPr lang="zh-CN" altLang="en-US" dirty="0"/>
              <a:t>文言</a:t>
            </a:r>
            <a:r>
              <a:rPr lang="en-US" altLang="zh-CN" dirty="0"/>
              <a:t>》</a:t>
            </a:r>
            <a:r>
              <a:rPr lang="zh-CN" altLang="en-US" dirty="0"/>
              <a:t>曰：</a:t>
            </a:r>
            <a:r>
              <a:rPr lang="zh-TW" altLang="en-US" dirty="0">
                <a:solidFill>
                  <a:schemeClr val="hlink"/>
                </a:solidFill>
              </a:rPr>
              <a:t>元</a:t>
            </a:r>
            <a:r>
              <a:rPr lang="zh-TW" altLang="en-US" dirty="0"/>
              <a:t>者</a:t>
            </a:r>
            <a:r>
              <a:rPr lang="zh-TW" altLang="zh-CN" dirty="0"/>
              <a:t>，</a:t>
            </a:r>
            <a:r>
              <a:rPr lang="zh-TW" altLang="en-US" dirty="0"/>
              <a:t>善之長也</a:t>
            </a:r>
            <a:r>
              <a:rPr lang="zh-TW" altLang="zh-CN" dirty="0"/>
              <a:t>。</a:t>
            </a:r>
            <a:r>
              <a:rPr lang="zh-TW" altLang="en-US" dirty="0">
                <a:solidFill>
                  <a:schemeClr val="hlink"/>
                </a:solidFill>
              </a:rPr>
              <a:t>亨</a:t>
            </a:r>
            <a:r>
              <a:rPr lang="zh-TW" altLang="en-US" dirty="0"/>
              <a:t>者</a:t>
            </a:r>
            <a:r>
              <a:rPr lang="zh-TW" altLang="zh-CN" dirty="0"/>
              <a:t>，</a:t>
            </a:r>
            <a:r>
              <a:rPr lang="zh-TW" altLang="en-US" dirty="0"/>
              <a:t>嘉之會也</a:t>
            </a:r>
            <a:r>
              <a:rPr lang="zh-TW" altLang="zh-CN" dirty="0"/>
              <a:t>。</a:t>
            </a:r>
            <a:r>
              <a:rPr lang="zh-TW" altLang="en-US" dirty="0">
                <a:solidFill>
                  <a:schemeClr val="hlink"/>
                </a:solidFill>
              </a:rPr>
              <a:t>利</a:t>
            </a:r>
            <a:r>
              <a:rPr lang="zh-TW" altLang="en-US" dirty="0"/>
              <a:t>者</a:t>
            </a:r>
            <a:r>
              <a:rPr lang="zh-TW" altLang="zh-CN" dirty="0"/>
              <a:t>，</a:t>
            </a:r>
            <a:r>
              <a:rPr lang="zh-TW" altLang="en-US" dirty="0"/>
              <a:t>義之和也</a:t>
            </a:r>
            <a:r>
              <a:rPr lang="zh-TW" altLang="zh-CN" dirty="0"/>
              <a:t>。</a:t>
            </a:r>
            <a:r>
              <a:rPr lang="zh-TW" altLang="en-US" dirty="0">
                <a:solidFill>
                  <a:schemeClr val="hlink"/>
                </a:solidFill>
              </a:rPr>
              <a:t>貞</a:t>
            </a:r>
            <a:r>
              <a:rPr lang="zh-TW" altLang="en-US" dirty="0"/>
              <a:t>者</a:t>
            </a:r>
            <a:r>
              <a:rPr lang="zh-TW" altLang="zh-CN" dirty="0"/>
              <a:t>，</a:t>
            </a:r>
            <a:r>
              <a:rPr lang="zh-TW" altLang="en-US" dirty="0"/>
              <a:t>事之幹也</a:t>
            </a:r>
            <a:r>
              <a:rPr lang="zh-TW" altLang="zh-CN" dirty="0"/>
              <a:t>。</a:t>
            </a:r>
            <a:r>
              <a:rPr lang="zh-TW" altLang="en-US" dirty="0"/>
              <a:t>君子體</a:t>
            </a:r>
            <a:r>
              <a:rPr lang="zh-TW" altLang="en-US" dirty="0">
                <a:solidFill>
                  <a:schemeClr val="hlink"/>
                </a:solidFill>
              </a:rPr>
              <a:t>仁</a:t>
            </a:r>
            <a:r>
              <a:rPr lang="zh-TW" altLang="en-US" dirty="0"/>
              <a:t>足以長人</a:t>
            </a:r>
            <a:r>
              <a:rPr lang="zh-TW" altLang="zh-CN" dirty="0"/>
              <a:t>，</a:t>
            </a:r>
            <a:r>
              <a:rPr lang="zh-TW" altLang="en-US" dirty="0"/>
              <a:t>嘉會足以合</a:t>
            </a:r>
            <a:r>
              <a:rPr lang="zh-TW" altLang="en-US" dirty="0">
                <a:solidFill>
                  <a:schemeClr val="hlink"/>
                </a:solidFill>
              </a:rPr>
              <a:t>禮</a:t>
            </a:r>
            <a:r>
              <a:rPr lang="zh-TW" altLang="zh-CN" dirty="0"/>
              <a:t>，</a:t>
            </a:r>
            <a:r>
              <a:rPr lang="zh-TW" altLang="en-US" dirty="0"/>
              <a:t>利物足以和</a:t>
            </a:r>
            <a:r>
              <a:rPr lang="zh-TW" altLang="en-US" dirty="0">
                <a:solidFill>
                  <a:schemeClr val="hlink"/>
                </a:solidFill>
              </a:rPr>
              <a:t>義</a:t>
            </a:r>
            <a:r>
              <a:rPr lang="zh-TW" altLang="zh-CN" dirty="0"/>
              <a:t>，</a:t>
            </a:r>
            <a:r>
              <a:rPr lang="zh-TW" altLang="en-US" dirty="0"/>
              <a:t>貞固足以幹</a:t>
            </a:r>
            <a:r>
              <a:rPr lang="zh-TW" altLang="en-US" dirty="0">
                <a:solidFill>
                  <a:schemeClr val="hlink"/>
                </a:solidFill>
              </a:rPr>
              <a:t>事</a:t>
            </a:r>
            <a:r>
              <a:rPr lang="zh-TW" altLang="zh-CN" dirty="0"/>
              <a:t>，</a:t>
            </a:r>
            <a:r>
              <a:rPr lang="zh-TW" altLang="en-US" dirty="0"/>
              <a:t>君子行此四</a:t>
            </a:r>
            <a:r>
              <a:rPr lang="zh-TW" altLang="zh-CN" dirty="0"/>
              <a:t>德</a:t>
            </a:r>
            <a:r>
              <a:rPr lang="zh-TW" altLang="en-US" dirty="0"/>
              <a:t>者</a:t>
            </a:r>
            <a:r>
              <a:rPr lang="zh-TW" altLang="zh-CN" dirty="0"/>
              <a:t>，</a:t>
            </a:r>
            <a:r>
              <a:rPr lang="zh-TW" altLang="en-US" dirty="0"/>
              <a:t>故曰</a:t>
            </a:r>
            <a:r>
              <a:rPr lang="zh-TW" altLang="en-US" dirty="0">
                <a:solidFill>
                  <a:srgbClr val="FF0000"/>
                </a:solidFill>
              </a:rPr>
              <a:t>乾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元亨利貞</a:t>
            </a:r>
            <a:r>
              <a:rPr lang="zh-TW" altLang="zh-CN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数字卦与阴阳卦的转换</a:t>
            </a:r>
          </a:p>
        </p:txBody>
      </p:sp>
      <p:sp>
        <p:nvSpPr>
          <p:cNvPr id="174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/>
              <a:t>中国古代的数字一至四通常用一至四横划表示。战国时期的文字写在竹简上，简面狭窄。由于这两种原因，加上简化的需要，就出现了以“一”代表奇数（阳爻），用“八”表示偶数（阴爻）。这就是阴阳爻的来历。</a:t>
            </a:r>
          </a:p>
          <a:p>
            <a:r>
              <a:rPr lang="zh-CN" altLang="en-US" sz="2800" dirty="0"/>
              <a:t>但是，考古发现的数字卦从“一”到“十”都有发现，而今天所见的</a:t>
            </a:r>
            <a:r>
              <a:rPr lang="en-US" altLang="zh-CN" sz="2800" dirty="0"/>
              <a:t>《</a:t>
            </a:r>
            <a:r>
              <a:rPr lang="zh-CN" altLang="en-US" sz="2800" dirty="0"/>
              <a:t>周易</a:t>
            </a:r>
            <a:r>
              <a:rPr lang="en-US" altLang="zh-CN" sz="2800" dirty="0"/>
              <a:t>》</a:t>
            </a:r>
            <a:r>
              <a:rPr lang="zh-CN" altLang="en-US" sz="2800" dirty="0"/>
              <a:t>只有六、七、八、九四个数字。这可能代表筮法的不同，也可能代表不同的筮占体系。</a:t>
            </a:r>
          </a:p>
        </p:txBody>
      </p:sp>
    </p:spTree>
  </p:cSld>
  <p:clrMapOvr>
    <a:masterClrMapping/>
  </p:clrMapOvr>
  <p:transition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系辞传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系辞传</a:t>
            </a:r>
            <a:r>
              <a:rPr lang="en-US" altLang="zh-CN" dirty="0"/>
              <a:t>》</a:t>
            </a:r>
            <a:r>
              <a:rPr lang="zh-CN" altLang="en-US" dirty="0"/>
              <a:t>分上下篇，从总体上介绍</a:t>
            </a:r>
            <a:r>
              <a:rPr lang="en-US" altLang="zh-CN" dirty="0"/>
              <a:t>《</a:t>
            </a:r>
            <a:r>
              <a:rPr lang="zh-CN" altLang="en-US" dirty="0"/>
              <a:t>周易</a:t>
            </a:r>
            <a:r>
              <a:rPr lang="en-US" altLang="zh-CN" dirty="0"/>
              <a:t>》</a:t>
            </a:r>
            <a:r>
              <a:rPr lang="zh-CN" altLang="en-US" dirty="0"/>
              <a:t>的主要内容，叙述</a:t>
            </a:r>
            <a:r>
              <a:rPr lang="en-US" altLang="zh-CN" dirty="0"/>
              <a:t>《</a:t>
            </a:r>
            <a:r>
              <a:rPr lang="zh-CN" altLang="en-US" dirty="0"/>
              <a:t>周易</a:t>
            </a:r>
            <a:r>
              <a:rPr lang="en-US" altLang="zh-CN" dirty="0"/>
              <a:t>》</a:t>
            </a:r>
            <a:r>
              <a:rPr lang="zh-CN" altLang="en-US" dirty="0"/>
              <a:t>的作者，成书时代，“观物取象”的创作方法，以及占筮等问题。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说卦（</a:t>
            </a:r>
            <a:r>
              <a:rPr lang="en-US" altLang="zh-CN" sz="4000" dirty="0"/>
              <a:t>8</a:t>
            </a:r>
            <a:r>
              <a:rPr lang="zh-CN" altLang="en-US" sz="4000" dirty="0"/>
              <a:t>）、序卦（</a:t>
            </a:r>
            <a:r>
              <a:rPr lang="en-US" altLang="zh-CN" sz="4000" dirty="0"/>
              <a:t>9</a:t>
            </a:r>
            <a:r>
              <a:rPr lang="zh-CN" altLang="en-US" sz="4000" dirty="0"/>
              <a:t>）、杂卦（</a:t>
            </a:r>
            <a:r>
              <a:rPr lang="en-US" altLang="zh-CN" sz="4000" dirty="0"/>
              <a:t>10</a:t>
            </a:r>
            <a:r>
              <a:rPr lang="zh-CN" altLang="en-US" sz="4000" dirty="0"/>
              <a:t>）</a:t>
            </a: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09600" y="1357298"/>
            <a:ext cx="8153400" cy="4741877"/>
          </a:xfrm>
        </p:spPr>
        <p:txBody>
          <a:bodyPr/>
          <a:lstStyle/>
          <a:p>
            <a:r>
              <a:rPr lang="en-US" altLang="zh-CN" sz="3600" dirty="0"/>
              <a:t>《</a:t>
            </a:r>
            <a:r>
              <a:rPr lang="zh-CN" altLang="en-US" sz="3600" dirty="0"/>
              <a:t>说卦传</a:t>
            </a:r>
            <a:r>
              <a:rPr lang="en-US" altLang="zh-CN" sz="3600" dirty="0"/>
              <a:t>》</a:t>
            </a:r>
            <a:r>
              <a:rPr lang="zh-CN" altLang="en-US" sz="3600" dirty="0"/>
              <a:t>是说明八卦象征现象的专论，是人们认识八卦和</a:t>
            </a:r>
            <a:r>
              <a:rPr lang="en-US" altLang="zh-CN" sz="3600" dirty="0"/>
              <a:t>《</a:t>
            </a:r>
            <a:r>
              <a:rPr lang="zh-CN" altLang="en-US" sz="3600" dirty="0"/>
              <a:t>周易</a:t>
            </a:r>
            <a:r>
              <a:rPr lang="en-US" altLang="zh-CN" sz="3600" dirty="0"/>
              <a:t>》</a:t>
            </a:r>
            <a:r>
              <a:rPr lang="zh-CN" altLang="en-US" sz="3600" dirty="0"/>
              <a:t>内涵的重要篇章。</a:t>
            </a:r>
          </a:p>
          <a:p>
            <a:r>
              <a:rPr lang="en-US" altLang="zh-CN" sz="3600" dirty="0"/>
              <a:t>《</a:t>
            </a:r>
            <a:r>
              <a:rPr lang="zh-CN" altLang="en-US" sz="3600" dirty="0"/>
              <a:t>序卦传</a:t>
            </a:r>
            <a:r>
              <a:rPr lang="en-US" altLang="zh-CN" sz="3600" dirty="0"/>
              <a:t>》</a:t>
            </a:r>
            <a:r>
              <a:rPr lang="zh-CN" altLang="en-US" sz="3600" dirty="0"/>
              <a:t>说明卦序的意义。</a:t>
            </a:r>
          </a:p>
          <a:p>
            <a:r>
              <a:rPr lang="en-US" altLang="zh-CN" sz="3600" dirty="0"/>
              <a:t>《</a:t>
            </a:r>
            <a:r>
              <a:rPr lang="zh-CN" altLang="en-US" sz="3600" dirty="0"/>
              <a:t>杂卦传</a:t>
            </a:r>
            <a:r>
              <a:rPr lang="en-US" altLang="zh-CN" sz="3600" dirty="0"/>
              <a:t>》</a:t>
            </a:r>
            <a:r>
              <a:rPr lang="zh-CN" altLang="en-US" sz="3600" dirty="0"/>
              <a:t>说明</a:t>
            </a:r>
            <a:r>
              <a:rPr lang="en-US" altLang="zh-CN" sz="3600" dirty="0"/>
              <a:t>64</a:t>
            </a:r>
            <a:r>
              <a:rPr lang="zh-CN" altLang="en-US" sz="3600" dirty="0"/>
              <a:t>卦的意义。</a:t>
            </a:r>
            <a:endParaRPr lang="en-US" altLang="zh-CN" sz="3600" dirty="0"/>
          </a:p>
          <a:p>
            <a:endParaRPr lang="zh-CN" altLang="en-US" sz="2800" dirty="0"/>
          </a:p>
        </p:txBody>
      </p:sp>
    </p:spTree>
  </p:cSld>
  <p:clrMapOvr>
    <a:masterClrMapping/>
  </p:clrMapOvr>
  <p:transition>
    <p:wipe dir="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四、筮占系统：春秋古筮法、纳甲筮法、梅花易数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占筮通常可分为四个步骤：</a:t>
            </a:r>
            <a:endParaRPr lang="en-US" altLang="zh-CN" dirty="0"/>
          </a:p>
          <a:p>
            <a:r>
              <a:rPr lang="zh-CN" altLang="en-US" dirty="0"/>
              <a:t>“命筮”：提出占卜吉凶的问题。</a:t>
            </a:r>
            <a:endParaRPr lang="en-US" altLang="zh-CN" dirty="0"/>
          </a:p>
          <a:p>
            <a:r>
              <a:rPr lang="zh-CN" altLang="en-US" dirty="0"/>
              <a:t>“揲蓍”：通过演算蓍草得出六画卦。</a:t>
            </a:r>
            <a:endParaRPr lang="en-US" altLang="zh-CN" dirty="0"/>
          </a:p>
          <a:p>
            <a:r>
              <a:rPr lang="zh-CN" altLang="en-US" dirty="0"/>
              <a:t>“画卦”：将演算的结果画在木板，并由筮者送给主人过目。</a:t>
            </a:r>
            <a:endParaRPr lang="en-US" altLang="zh-CN" dirty="0"/>
          </a:p>
          <a:p>
            <a:r>
              <a:rPr lang="zh-CN" altLang="en-US" dirty="0"/>
              <a:t>“占卦”：根据卦象占断吉凶。三占从其二。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</a:rPr>
              <a:t>、春秋古筮法</a:t>
            </a:r>
            <a:endParaRPr lang="zh-CN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600" dirty="0">
                <a:latin typeface="宋体" panose="02010600030101010101" pitchFamily="2" charset="-122"/>
              </a:rPr>
              <a:t>大衍之数五十，其用四十有九。分而为二以象两。挂一以象三。揲之以四以象四时。归奇于扐以象闰，五岁再闰，故再扐而后挂。是故四营而成易，十有八变而成卦。八卦而小成。引而申之，触类而长之，天下之能事毕矣。（</a:t>
            </a:r>
            <a:r>
              <a:rPr lang="en-US" altLang="zh-CN" sz="3600" dirty="0">
                <a:latin typeface="宋体" panose="02010600030101010101" pitchFamily="2" charset="-122"/>
              </a:rPr>
              <a:t>《</a:t>
            </a:r>
            <a:r>
              <a:rPr lang="zh-CN" altLang="en-US" sz="3600" dirty="0">
                <a:latin typeface="宋体" panose="02010600030101010101" pitchFamily="2" charset="-122"/>
              </a:rPr>
              <a:t>系辞</a:t>
            </a:r>
            <a:r>
              <a:rPr lang="en-US" altLang="zh-CN" sz="3600" dirty="0">
                <a:latin typeface="宋体" panose="02010600030101010101" pitchFamily="2" charset="-122"/>
              </a:rPr>
              <a:t>》</a:t>
            </a:r>
            <a:r>
              <a:rPr lang="zh-CN" altLang="en-US" sz="3600" dirty="0">
                <a:latin typeface="宋体" panose="02010600030101010101" pitchFamily="2" charset="-122"/>
              </a:rPr>
              <a:t>）</a:t>
            </a:r>
            <a:endParaRPr lang="zh-CN" altLang="en-US" sz="3600" dirty="0"/>
          </a:p>
        </p:txBody>
      </p:sp>
    </p:spTree>
  </p:cSld>
  <p:clrMapOvr>
    <a:masterClrMapping/>
  </p:clrMapOvr>
  <p:transition>
    <p:wipe dir="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大衍之数五十，其用四十有九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50</a:t>
            </a:r>
            <a:r>
              <a:rPr lang="zh-CN" altLang="en-US" dirty="0"/>
              <a:t>大数的来历，有人以为是</a:t>
            </a:r>
            <a:r>
              <a:rPr lang="en-US" altLang="zh-CN" dirty="0"/>
              <a:t>10</a:t>
            </a:r>
            <a:r>
              <a:rPr lang="zh-CN" altLang="en-US" dirty="0"/>
              <a:t>（天干）</a:t>
            </a:r>
            <a:r>
              <a:rPr lang="en-US" altLang="zh-CN" dirty="0"/>
              <a:t>+12</a:t>
            </a:r>
            <a:r>
              <a:rPr lang="zh-CN" altLang="en-US" dirty="0"/>
              <a:t>（地支）</a:t>
            </a:r>
            <a:r>
              <a:rPr lang="en-US" altLang="zh-CN" dirty="0"/>
              <a:t>+28</a:t>
            </a:r>
            <a:r>
              <a:rPr lang="zh-CN" altLang="en-US" dirty="0"/>
              <a:t>（星宿）</a:t>
            </a:r>
            <a:r>
              <a:rPr lang="en-US" altLang="zh-CN" dirty="0"/>
              <a:t>=50-1=49</a:t>
            </a:r>
          </a:p>
          <a:p>
            <a:r>
              <a:rPr lang="zh-CN" altLang="en-US" dirty="0"/>
              <a:t>但也有人认为原文应为</a:t>
            </a:r>
            <a:r>
              <a:rPr lang="en-US" altLang="zh-CN" dirty="0"/>
              <a:t>55=1+2+3……+10.</a:t>
            </a:r>
            <a:r>
              <a:rPr lang="zh-CN" altLang="en-US" dirty="0"/>
              <a:t>后人在传抄过程中遗佚“五”字，变成“大衍之数五十”。当数字是</a:t>
            </a:r>
            <a:r>
              <a:rPr lang="en-US" altLang="zh-CN" dirty="0"/>
              <a:t>55</a:t>
            </a:r>
            <a:r>
              <a:rPr lang="zh-CN" altLang="en-US" dirty="0"/>
              <a:t>时，就要减去</a:t>
            </a:r>
            <a:r>
              <a:rPr lang="en-US" altLang="zh-CN" dirty="0"/>
              <a:t>6</a:t>
            </a:r>
            <a:r>
              <a:rPr lang="zh-CN" altLang="en-US" dirty="0"/>
              <a:t>，象征</a:t>
            </a:r>
            <a:r>
              <a:rPr lang="en-US" altLang="zh-CN" dirty="0"/>
              <a:t>6</a:t>
            </a:r>
            <a:r>
              <a:rPr lang="zh-CN" altLang="en-US" dirty="0"/>
              <a:t>爻（或摆放</a:t>
            </a:r>
            <a:r>
              <a:rPr lang="en-US" altLang="zh-CN" dirty="0"/>
              <a:t>6</a:t>
            </a:r>
            <a:r>
              <a:rPr lang="zh-CN" altLang="en-US" dirty="0"/>
              <a:t>爻的位置），所以结果仍然是</a:t>
            </a:r>
            <a:r>
              <a:rPr lang="en-US" altLang="zh-CN" dirty="0"/>
              <a:t>55-6=49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无论如何，用来演算的数字都是</a:t>
            </a:r>
            <a:r>
              <a:rPr lang="en-US" altLang="zh-CN" dirty="0"/>
              <a:t>49.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第一营：分而为二以象两</a:t>
            </a:r>
          </a:p>
        </p:txBody>
      </p:sp>
      <p:sp>
        <p:nvSpPr>
          <p:cNvPr id="5123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800" dirty="0"/>
              <a:t>占筮者用两手将</a:t>
            </a:r>
            <a:r>
              <a:rPr lang="en-US" altLang="zh-CN" sz="4800" dirty="0"/>
              <a:t>49</a:t>
            </a:r>
            <a:r>
              <a:rPr lang="zh-CN" altLang="en-US" sz="4800" dirty="0"/>
              <a:t>任意两分，一份执于左手，一份执于右手。这是第一营。</a:t>
            </a:r>
            <a:endParaRPr lang="en-US" altLang="zh-CN" sz="4800" dirty="0"/>
          </a:p>
          <a:p>
            <a:r>
              <a:rPr lang="zh-CN" altLang="en-US" sz="4800" dirty="0"/>
              <a:t>“象两”</a:t>
            </a:r>
            <a:r>
              <a:rPr lang="en-US" altLang="zh-CN" sz="4800" dirty="0"/>
              <a:t>——</a:t>
            </a:r>
            <a:r>
              <a:rPr lang="zh-CN" altLang="en-US" sz="4800" dirty="0"/>
              <a:t>象征天地（左天右地）。</a:t>
            </a:r>
          </a:p>
        </p:txBody>
      </p:sp>
    </p:spTree>
  </p:cSld>
  <p:clrMapOvr>
    <a:masterClrMapping/>
  </p:clrMapOvr>
  <p:transition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第二营：挂一以象三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800" dirty="0"/>
              <a:t>从右手中任取一策，挂于左手小指间。是为第二营。</a:t>
            </a:r>
            <a:endParaRPr lang="en-US" altLang="zh-CN" sz="4800" dirty="0"/>
          </a:p>
          <a:p>
            <a:r>
              <a:rPr lang="zh-CN" altLang="en-US" sz="4800" dirty="0"/>
              <a:t>“象三”</a:t>
            </a:r>
            <a:r>
              <a:rPr lang="en-US" altLang="zh-CN" sz="4800" dirty="0"/>
              <a:t>——</a:t>
            </a:r>
            <a:r>
              <a:rPr lang="zh-CN" altLang="en-US" sz="4800" dirty="0"/>
              <a:t>象征天、地、人。</a:t>
            </a:r>
          </a:p>
        </p:txBody>
      </p:sp>
    </p:spTree>
  </p:cSld>
  <p:clrMapOvr>
    <a:masterClrMapping/>
  </p:clrMapOvr>
  <p:transition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第三营：揲之以四象四时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400" dirty="0"/>
              <a:t>然后以四策为除数，一次次地减除右手所握的蓍策，除到最后有</a:t>
            </a:r>
            <a:r>
              <a:rPr lang="en-US" altLang="zh-CN" sz="4400" dirty="0"/>
              <a:t>4</a:t>
            </a:r>
            <a:r>
              <a:rPr lang="zh-CN" altLang="en-US" sz="4400" dirty="0"/>
              <a:t>种可能结果（余数）：</a:t>
            </a:r>
            <a:r>
              <a:rPr lang="en-US" altLang="zh-CN" sz="4400" dirty="0"/>
              <a:t>1</a:t>
            </a:r>
            <a:r>
              <a:rPr lang="zh-CN" altLang="en-US" sz="4400" dirty="0"/>
              <a:t>、</a:t>
            </a:r>
            <a:r>
              <a:rPr lang="en-US" altLang="zh-CN" sz="4400" dirty="0"/>
              <a:t>2</a:t>
            </a:r>
            <a:r>
              <a:rPr lang="zh-CN" altLang="en-US" sz="4400" dirty="0"/>
              <a:t>、</a:t>
            </a:r>
            <a:r>
              <a:rPr lang="en-US" altLang="zh-CN" sz="4400" dirty="0"/>
              <a:t>3</a:t>
            </a:r>
            <a:r>
              <a:rPr lang="zh-CN" altLang="en-US" sz="4400" dirty="0"/>
              <a:t>、</a:t>
            </a:r>
            <a:r>
              <a:rPr lang="en-US" altLang="zh-CN" sz="4400" dirty="0"/>
              <a:t>4.</a:t>
            </a:r>
            <a:r>
              <a:rPr lang="zh-CN" altLang="en-US" sz="4400" dirty="0"/>
              <a:t>除完右手再除左手，所结果同右手。</a:t>
            </a:r>
            <a:endParaRPr lang="en-US" altLang="zh-CN" sz="4400" dirty="0"/>
          </a:p>
          <a:p>
            <a:r>
              <a:rPr lang="zh-CN" altLang="en-US" sz="4400" dirty="0"/>
              <a:t>四时即四季：春、夏、秋、冬</a:t>
            </a:r>
            <a:endParaRPr lang="en-US" altLang="zh-CN" sz="4400" dirty="0"/>
          </a:p>
          <a:p>
            <a:endParaRPr lang="zh-CN" altLang="en-US" sz="4400" dirty="0"/>
          </a:p>
        </p:txBody>
      </p:sp>
    </p:spTree>
  </p:cSld>
  <p:clrMapOvr>
    <a:masterClrMapping/>
  </p:clrMapOvr>
  <p:transition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第四营：</a:t>
            </a:r>
            <a:r>
              <a:rPr lang="zh-CN" altLang="en-US" dirty="0">
                <a:latin typeface="宋体" panose="02010600030101010101" pitchFamily="2" charset="-122"/>
              </a:rPr>
              <a:t>归奇于扐以象闰，五岁再闰，故再扐而后挂。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揲除之后，两手中的策都有余数。右手的余策夹在右手的第三第四指（中指和无名指）之间，左手亦然。然后再将两手的余策合并，放在一旁。这是第四营。</a:t>
            </a:r>
            <a:endParaRPr lang="en-US" altLang="zh-CN" dirty="0"/>
          </a:p>
          <a:p>
            <a:r>
              <a:rPr lang="zh-CN" altLang="en-US" dirty="0">
                <a:latin typeface="宋体" panose="02010600030101010101" pitchFamily="2" charset="-122"/>
              </a:rPr>
              <a:t>“奇”指余策。“扐”指两指间。“闰”象征闰月。由于中国古代历法</a:t>
            </a:r>
            <a:r>
              <a:rPr lang="en-US" altLang="zh-CN" dirty="0">
                <a:latin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</a:rPr>
              <a:t>年一置闰，所以说“五岁再闰”。</a:t>
            </a:r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四营而成易</a:t>
            </a:r>
            <a:r>
              <a:rPr lang="en-US" altLang="zh-CN" dirty="0"/>
              <a:t>·</a:t>
            </a:r>
            <a:r>
              <a:rPr lang="zh-CN" altLang="en-US" dirty="0"/>
              <a:t>一变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" y="1628800"/>
            <a:ext cx="9305666" cy="48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浙江义乌桥头遗址出土彩陶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6938178" cy="4498975"/>
          </a:xfrm>
        </p:spPr>
      </p:pic>
    </p:spTree>
  </p:cSld>
  <p:clrMapOvr>
    <a:masterClrMapping/>
  </p:clrMapOvr>
  <p:transition>
    <p:wipe dir="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二变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7" y="1134000"/>
            <a:ext cx="8051218" cy="57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" y="117475"/>
            <a:ext cx="9071382" cy="56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三变成一爻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" y="1484784"/>
            <a:ext cx="9183466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7" y="676275"/>
            <a:ext cx="8994278" cy="47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十有八变而成卦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436156" cy="20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筮法变占（朱熹）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8763000" cy="4498975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六爻皆不变者，则占本卦卦辞；</a:t>
            </a:r>
            <a:endParaRPr lang="zh-CN" altLang="en-US" sz="2800" dirty="0"/>
          </a:p>
          <a:p>
            <a:pPr algn="just">
              <a:lnSpc>
                <a:spcPct val="9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一爻变者，以本卦变爻之辞占；</a:t>
            </a:r>
            <a:endParaRPr lang="zh-CN" altLang="en-US" sz="2800" dirty="0"/>
          </a:p>
          <a:p>
            <a:pPr algn="just">
              <a:lnSpc>
                <a:spcPct val="9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二爻变者，以本卦二变爻之辞占，而以上爻之辞为主；</a:t>
            </a:r>
            <a:endParaRPr lang="zh-CN" altLang="en-US" sz="2800" dirty="0"/>
          </a:p>
          <a:p>
            <a:pPr algn="just">
              <a:lnSpc>
                <a:spcPct val="9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三爻变者，占本卦及支卦的卦辞，而以本卦为主；</a:t>
            </a:r>
            <a:endParaRPr lang="zh-CN" altLang="en-US" sz="2800" dirty="0"/>
          </a:p>
          <a:p>
            <a:pPr algn="just">
              <a:lnSpc>
                <a:spcPct val="9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四爻变者，以之卦中二不变之爻辞占，而以下爻为主；</a:t>
            </a:r>
            <a:endParaRPr lang="zh-CN" altLang="en-US" sz="2800" dirty="0"/>
          </a:p>
          <a:p>
            <a:pPr algn="just">
              <a:lnSpc>
                <a:spcPct val="9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五爻变者，以之卦中不变爻的爻辞占；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六爻皆变者，以乾坤二用之辞占，并参考其支卦卦辞。</a:t>
            </a:r>
            <a:r>
              <a:rPr lang="zh-CN" altLang="en-US" sz="2800" dirty="0"/>
              <a:t> </a:t>
            </a:r>
          </a:p>
        </p:txBody>
      </p:sp>
    </p:spTree>
  </p:cSld>
  <p:clrMapOvr>
    <a:masterClrMapping/>
  </p:clrMapOvr>
  <p:transition>
    <p:wipe dir="d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占卦取象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重卦分析：贞卦（内卦、本卦）为主，悔卦（外卦、变卦）为客。</a:t>
            </a:r>
            <a:endParaRPr lang="en-US" altLang="zh-CN" dirty="0"/>
          </a:p>
          <a:p>
            <a:r>
              <a:rPr lang="zh-CN" altLang="en-US" dirty="0"/>
              <a:t>互体之象。</a:t>
            </a:r>
            <a:endParaRPr lang="en-US" altLang="zh-CN" dirty="0"/>
          </a:p>
          <a:p>
            <a:r>
              <a:rPr lang="zh-CN" altLang="en-US" dirty="0"/>
              <a:t>大体之象。将六画卦视作三画卦。</a:t>
            </a:r>
            <a:endParaRPr lang="en-US" altLang="zh-CN" dirty="0"/>
          </a:p>
          <a:p>
            <a:r>
              <a:rPr lang="zh-CN" altLang="en-US" dirty="0"/>
              <a:t>倒体之象。初与上、二与五、三与四互倒。“非覆即变”之“覆”。</a:t>
            </a:r>
            <a:endParaRPr lang="en-US" altLang="zh-CN" dirty="0"/>
          </a:p>
          <a:p>
            <a:r>
              <a:rPr lang="zh-CN" altLang="en-US" dirty="0"/>
              <a:t>旁通之象。六爻皆相反。即“非覆即变”之“变”。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</a:rPr>
              <a:t>、纳甲筮法（金钱卦）</a:t>
            </a:r>
            <a:r>
              <a:rPr lang="zh-CN" altLang="en-US" dirty="0"/>
              <a:t>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85860"/>
            <a:ext cx="8153400" cy="4813315"/>
          </a:xfrm>
        </p:spPr>
        <p:txBody>
          <a:bodyPr/>
          <a:lstStyle/>
          <a:p>
            <a:pPr algn="just"/>
            <a:r>
              <a:rPr lang="zh-CN" altLang="en-US" dirty="0"/>
              <a:t>用铜钱</a:t>
            </a:r>
            <a:r>
              <a:rPr lang="en-US" altLang="zh-CN" dirty="0"/>
              <a:t>3</a:t>
            </a:r>
            <a:r>
              <a:rPr lang="zh-CN" altLang="en-US" dirty="0"/>
              <a:t>枚合于掌中摇动后掷出；</a:t>
            </a:r>
          </a:p>
          <a:p>
            <a:pPr algn="just"/>
            <a:r>
              <a:rPr lang="zh-CN" altLang="en-US" dirty="0"/>
              <a:t>掷出的铜钱若</a:t>
            </a:r>
            <a:r>
              <a:rPr lang="en-US" altLang="zh-CN" dirty="0"/>
              <a:t>1</a:t>
            </a:r>
            <a:r>
              <a:rPr lang="zh-CN" altLang="en-US" dirty="0"/>
              <a:t>个背面，</a:t>
            </a:r>
            <a:r>
              <a:rPr lang="en-US" altLang="zh-CN" dirty="0"/>
              <a:t>2</a:t>
            </a:r>
            <a:r>
              <a:rPr lang="zh-CN" altLang="en-US" dirty="0"/>
              <a:t>个正面，为少阳，又称“单”；</a:t>
            </a:r>
          </a:p>
          <a:p>
            <a:pPr algn="just"/>
            <a:r>
              <a:rPr lang="en-US" altLang="zh-CN" dirty="0"/>
              <a:t>2</a:t>
            </a:r>
            <a:r>
              <a:rPr lang="zh-CN" altLang="en-US" dirty="0"/>
              <a:t>个背面，</a:t>
            </a:r>
            <a:r>
              <a:rPr lang="en-US" altLang="zh-CN" dirty="0"/>
              <a:t>1</a:t>
            </a:r>
            <a:r>
              <a:rPr lang="zh-CN" altLang="en-US" dirty="0"/>
              <a:t>个正面，为少阴，又称“拆”；</a:t>
            </a:r>
          </a:p>
          <a:p>
            <a:pPr algn="just"/>
            <a:r>
              <a:rPr lang="en-US" altLang="zh-CN" dirty="0"/>
              <a:t>3</a:t>
            </a:r>
            <a:r>
              <a:rPr lang="zh-CN" altLang="en-US" dirty="0"/>
              <a:t>个背面记作老阳，又称“重”；</a:t>
            </a:r>
          </a:p>
          <a:p>
            <a:pPr algn="just"/>
            <a:r>
              <a:rPr lang="en-US" altLang="zh-CN" dirty="0"/>
              <a:t>3</a:t>
            </a:r>
            <a:r>
              <a:rPr lang="zh-CN" altLang="en-US" dirty="0">
                <a:latin typeface="宋体" panose="02010600030101010101" pitchFamily="2" charset="-122"/>
              </a:rPr>
              <a:t>个正面记作老阴，又称</a:t>
            </a:r>
            <a:r>
              <a:rPr lang="zh-CN" altLang="en-US" dirty="0">
                <a:latin typeface="Times New Roman" panose="02020603050405020304" pitchFamily="18" charset="0"/>
              </a:rPr>
              <a:t>“</a:t>
            </a:r>
            <a:r>
              <a:rPr lang="zh-CN" altLang="en-US" dirty="0">
                <a:latin typeface="宋体" panose="02010600030101010101" pitchFamily="2" charset="-122"/>
              </a:rPr>
              <a:t>交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r>
              <a:rPr lang="zh-CN" altLang="en-US" dirty="0">
                <a:latin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宋体" panose="02010600030101010101" pitchFamily="2" charset="-122"/>
              </a:rPr>
              <a:t>若遇老阳则“化”为少阴，老阴则“变”少阳。</a:t>
            </a:r>
          </a:p>
        </p:txBody>
      </p:sp>
    </p:spTree>
  </p:cSld>
  <p:clrMapOvr>
    <a:masterClrMapping/>
  </p:clrMapOvr>
  <p:transition>
    <p:wipe dir="d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0069"/>
            <a:ext cx="8773274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纳甲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628800"/>
            <a:ext cx="9036496" cy="4498975"/>
          </a:xfrm>
        </p:spPr>
        <p:txBody>
          <a:bodyPr/>
          <a:lstStyle/>
          <a:p>
            <a:r>
              <a:rPr lang="zh-CN" altLang="en-US" dirty="0"/>
              <a:t>所谓“纳甲”，是将天干地支纳入八封之中。“甲”大概是天干地支的代称（或省称）。</a:t>
            </a:r>
            <a:endParaRPr lang="en-US" altLang="zh-CN" dirty="0"/>
          </a:p>
          <a:p>
            <a:r>
              <a:rPr lang="zh-CN" altLang="en-US" dirty="0"/>
              <a:t>纳天干：乾卦内三爻纳甲，外三爻纳壬。坤卦风三爻纳乙，外三爻纳癸。艮纳丙，兑纳丁，坎戊，离己，震庚，巽辛。</a:t>
            </a:r>
            <a:endParaRPr lang="en-US" altLang="zh-CN" dirty="0"/>
          </a:p>
          <a:p>
            <a:r>
              <a:rPr lang="zh-CN" altLang="en-US" dirty="0"/>
              <a:t>纳地支：乾卦初爻纳子，每隔一支纳一爻；震卦（长子同父）同乾卦。坎卦始寅，艮卦始辰。此四卦同。坤卦始未，则逆推，每隔一支纳一爻，巽卦始丑，离卯，兑巳，其法皆同坤卦。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、八卦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1" descr="C:\Users\yanzi\Desktop\timg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3528" y="1600200"/>
            <a:ext cx="8568952" cy="2173288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7988672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841" y="357166"/>
            <a:ext cx="9036159" cy="47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341" y="928670"/>
            <a:ext cx="8956659" cy="40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6315738" cy="78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“世”与“应”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本宫卦以上爻为“世”爻，一至五世卦以变爻为“世”，“游魂”卦以第四爻为“世”，“归魂”卦以第三爻为“世”。</a:t>
            </a:r>
            <a:endParaRPr lang="en-US" altLang="zh-CN" dirty="0"/>
          </a:p>
          <a:p>
            <a:r>
              <a:rPr lang="zh-CN" altLang="en-US" dirty="0"/>
              <a:t>“世”爻确定后，每隔二爻即为“应”爻。</a:t>
            </a:r>
            <a:endParaRPr lang="en-US" altLang="zh-CN" dirty="0"/>
          </a:p>
          <a:p>
            <a:r>
              <a:rPr lang="zh-CN" altLang="en-US" dirty="0"/>
              <a:t>“世”、“应”者，卦中之主，所恃以推吉凶者也。“世”为我，“应”为彼。</a:t>
            </a:r>
          </a:p>
        </p:txBody>
      </p:sp>
    </p:spTree>
  </p:cSld>
  <p:clrMapOvr>
    <a:masterClrMapping/>
  </p:clrMapOvr>
  <p:transition>
    <p:wipe dir="d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569828" cy="44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5477" y="571480"/>
            <a:ext cx="9229477" cy="51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六亲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2357430"/>
            <a:ext cx="9010954" cy="22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831850"/>
            <a:ext cx="5759450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12" y="0"/>
            <a:ext cx="9073588" cy="38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29066"/>
            <a:ext cx="9054311" cy="2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六神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714488"/>
            <a:ext cx="8978010" cy="43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5014a92-0322-428b-b939-2533e32a4a13"/>
  <p:tag name="COMMONDATA" val="eyJoZGlkIjoiZWMyYzY3Yjg3ZDc2M2QxNjg4M2VjMzdiZWJmMWZiOG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吉祥如意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CDESIGNN</Template>
  <TotalTime>2</TotalTime>
  <Words>8338</Words>
  <Application>Microsoft Office PowerPoint</Application>
  <PresentationFormat>全屏显示(4:3)</PresentationFormat>
  <Paragraphs>327</Paragraphs>
  <Slides>121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121</vt:i4>
      </vt:variant>
    </vt:vector>
  </HeadingPairs>
  <TitlesOfParts>
    <vt:vector size="136" baseType="lpstr">
      <vt:lpstr>等线</vt:lpstr>
      <vt:lpstr>黑体</vt:lpstr>
      <vt:lpstr>华文楷体</vt:lpstr>
      <vt:lpstr>华文新魏</vt:lpstr>
      <vt:lpstr>楷体</vt:lpstr>
      <vt:lpstr>楷体_GB2312</vt:lpstr>
      <vt:lpstr>宋体</vt:lpstr>
      <vt:lpstr>Arial</vt:lpstr>
      <vt:lpstr>Symbol</vt:lpstr>
      <vt:lpstr>Times New Roman</vt:lpstr>
      <vt:lpstr>Wingdings</vt:lpstr>
      <vt:lpstr>Wingdings 2</vt:lpstr>
      <vt:lpstr>吉祥如意</vt:lpstr>
      <vt:lpstr>Photo Editor 照片</vt:lpstr>
      <vt:lpstr>Microsoft Word 97 - 2003 Document</vt:lpstr>
      <vt:lpstr>第4讲 《易》以道阴阳</vt:lpstr>
      <vt:lpstr>一、符号系统：八卦与六十四卦</vt:lpstr>
      <vt:lpstr>阴阳爻来自数字卦</vt:lpstr>
      <vt:lpstr>中方鼎</vt:lpstr>
      <vt:lpstr>包山楚简</vt:lpstr>
      <vt:lpstr>PowerPoint 演示文稿</vt:lpstr>
      <vt:lpstr>数字卦与阴阳卦的转换</vt:lpstr>
      <vt:lpstr>浙江义乌桥头遗址出土彩陶</vt:lpstr>
      <vt:lpstr>2、八卦</vt:lpstr>
      <vt:lpstr>八卦口诀</vt:lpstr>
      <vt:lpstr>伏羲始作八卦</vt:lpstr>
      <vt:lpstr>八卦来源的现代解释</vt:lpstr>
      <vt:lpstr>易传和宋人对八卦起源的哲理化解释</vt:lpstr>
      <vt:lpstr>太极生两仪、两仪生四象、四象生八卦</vt:lpstr>
      <vt:lpstr>朱熹论“伏羲八卦次序图”</vt:lpstr>
      <vt:lpstr>先天八卦方位图</vt:lpstr>
      <vt:lpstr>八卦的人文社会含义：后天八卦</vt:lpstr>
      <vt:lpstr>后天（文王）八卦方位</vt:lpstr>
      <vt:lpstr>清华大学藏战国竹书《筮法》</vt:lpstr>
      <vt:lpstr>韩国国旗</vt:lpstr>
      <vt:lpstr>八卦与二进制</vt:lpstr>
      <vt:lpstr>8卦的象征意义</vt:lpstr>
      <vt:lpstr>太极图（双鱼图）</vt:lpstr>
      <vt:lpstr>PowerPoint 演示文稿</vt:lpstr>
      <vt:lpstr>PowerPoint 演示文稿</vt:lpstr>
      <vt:lpstr>周子太极图</vt:lpstr>
      <vt:lpstr>河图</vt:lpstr>
      <vt:lpstr>洛书</vt:lpstr>
      <vt:lpstr>河图洛书的传说与本相</vt:lpstr>
      <vt:lpstr>九宫图</vt:lpstr>
      <vt:lpstr>凌家滩玉版</vt:lpstr>
      <vt:lpstr>3、64卦：64卦生成次序</vt:lpstr>
      <vt:lpstr>PowerPoint 演示文稿</vt:lpstr>
      <vt:lpstr>6画卦中的爻位及其象征意义</vt:lpstr>
      <vt:lpstr>爻位的关系</vt:lpstr>
      <vt:lpstr>64卦中的8卦卦体与卦象</vt:lpstr>
      <vt:lpstr>今本64卦卦序</vt:lpstr>
      <vt:lpstr>《序卦传》的解释</vt:lpstr>
      <vt:lpstr>下经</vt:lpstr>
      <vt:lpstr>PowerPoint 演示文稿</vt:lpstr>
      <vt:lpstr>今本《周易》64卦卦序的特点</vt:lpstr>
      <vt:lpstr>马王堆帛《易》卦序</vt:lpstr>
      <vt:lpstr>帛易卦序的特点</vt:lpstr>
      <vt:lpstr>京房八宫卦序</vt:lpstr>
      <vt:lpstr>京房八宫卦序的特点</vt:lpstr>
      <vt:lpstr>卦气图：四正卦</vt:lpstr>
      <vt:lpstr>十二辟月卦</vt:lpstr>
      <vt:lpstr>PowerPoint 演示文稿</vt:lpstr>
      <vt:lpstr>阴阳爻、8卦、64卦之关系</vt:lpstr>
      <vt:lpstr>二、文字系统：卦爻辞</vt:lpstr>
      <vt:lpstr>1、卦名</vt:lpstr>
      <vt:lpstr>卦名的抽象义</vt:lpstr>
      <vt:lpstr>卦名之“德”</vt:lpstr>
      <vt:lpstr>单名与复名</vt:lpstr>
      <vt:lpstr>2、卦辞</vt:lpstr>
      <vt:lpstr>《周易》的卦辞约可分为四类</vt:lpstr>
      <vt:lpstr>（2）“元亨利贞”</vt:lpstr>
      <vt:lpstr>（3）卦象之辞</vt:lpstr>
      <vt:lpstr>（4）叙事之辞</vt:lpstr>
      <vt:lpstr>3、爻辞</vt:lpstr>
      <vt:lpstr>乾卦爻辞分类</vt:lpstr>
      <vt:lpstr>爻辞中的占断语</vt:lpstr>
      <vt:lpstr>卦辞与爻辞的关系及其性质</vt:lpstr>
      <vt:lpstr>卦爻辞的年代与作者</vt:lpstr>
      <vt:lpstr>卦爻辞中的五大历史故事</vt:lpstr>
      <vt:lpstr>三、解释系统：十翼及其他</vt:lpstr>
      <vt:lpstr>《彖辞》又称 《彖传》（1、2）</vt:lpstr>
      <vt:lpstr>“大象”与“小象”（3、4）</vt:lpstr>
      <vt:lpstr>《文言》（5）</vt:lpstr>
      <vt:lpstr>《系辞传》（6、7）</vt:lpstr>
      <vt:lpstr>说卦（8）、序卦（9）、杂卦（10）</vt:lpstr>
      <vt:lpstr>四、筮占系统：春秋古筮法、纳甲筮法、梅花易数</vt:lpstr>
      <vt:lpstr>1、春秋古筮法</vt:lpstr>
      <vt:lpstr>大衍之数五十，其用四十有九</vt:lpstr>
      <vt:lpstr>第一营：分而为二以象两</vt:lpstr>
      <vt:lpstr>第二营：挂一以象三</vt:lpstr>
      <vt:lpstr>第三营：揲之以四象四时</vt:lpstr>
      <vt:lpstr>第四营：归奇于扐以象闰，五岁再闰，故再扐而后挂。</vt:lpstr>
      <vt:lpstr>四营而成易·一变</vt:lpstr>
      <vt:lpstr>二变</vt:lpstr>
      <vt:lpstr>PowerPoint 演示文稿</vt:lpstr>
      <vt:lpstr>三变成一爻</vt:lpstr>
      <vt:lpstr>PowerPoint 演示文稿</vt:lpstr>
      <vt:lpstr>十有八变而成卦</vt:lpstr>
      <vt:lpstr>筮法变占（朱熹）</vt:lpstr>
      <vt:lpstr>占卦取象</vt:lpstr>
      <vt:lpstr>2、纳甲筮法（金钱卦） </vt:lpstr>
      <vt:lpstr>PowerPoint 演示文稿</vt:lpstr>
      <vt:lpstr>纳甲</vt:lpstr>
      <vt:lpstr>PowerPoint 演示文稿</vt:lpstr>
      <vt:lpstr>PowerPoint 演示文稿</vt:lpstr>
      <vt:lpstr>PowerPoint 演示文稿</vt:lpstr>
      <vt:lpstr>“世”与“应”</vt:lpstr>
      <vt:lpstr>PowerPoint 演示文稿</vt:lpstr>
      <vt:lpstr>PowerPoint 演示文稿</vt:lpstr>
      <vt:lpstr>六亲</vt:lpstr>
      <vt:lpstr>PowerPoint 演示文稿</vt:lpstr>
      <vt:lpstr>PowerPoint 演示文稿</vt:lpstr>
      <vt:lpstr>六神</vt:lpstr>
      <vt:lpstr>PowerPoint 演示文稿</vt:lpstr>
      <vt:lpstr>PowerPoint 演示文稿</vt:lpstr>
      <vt:lpstr>用神</vt:lpstr>
      <vt:lpstr>PowerPoint 演示文稿</vt:lpstr>
      <vt:lpstr>元神、忌神、仇神</vt:lpstr>
      <vt:lpstr>PowerPoint 演示文稿</vt:lpstr>
      <vt:lpstr>生、旺、墓、绝</vt:lpstr>
      <vt:lpstr>旺、相、休、囚、死</vt:lpstr>
      <vt:lpstr>三合</vt:lpstr>
      <vt:lpstr>六冲</vt:lpstr>
      <vt:lpstr>六合</vt:lpstr>
      <vt:lpstr>PowerPoint 演示文稿</vt:lpstr>
      <vt:lpstr>3、梅花易数 </vt:lpstr>
      <vt:lpstr>起卦法</vt:lpstr>
      <vt:lpstr>PowerPoint 演示文稿</vt:lpstr>
      <vt:lpstr>依伏羲八卦次序</vt:lpstr>
      <vt:lpstr>筮例</vt:lpstr>
      <vt:lpstr>人物占</vt:lpstr>
      <vt:lpstr>字占</vt:lpstr>
      <vt:lpstr>进一步阅读书目</vt:lpstr>
      <vt:lpstr>练习思考题</vt:lpstr>
      <vt:lpstr>PowerPoint 演示文稿</vt:lpstr>
    </vt:vector>
  </TitlesOfParts>
  <Company>wuda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孔家坡漢簡《日書》天牢篇箋證</dc:title>
  <dc:creator>ml</dc:creator>
  <cp:lastModifiedBy>changgui yan</cp:lastModifiedBy>
  <cp:revision>107</cp:revision>
  <dcterms:created xsi:type="dcterms:W3CDTF">2008-06-23T03:35:00Z</dcterms:created>
  <dcterms:modified xsi:type="dcterms:W3CDTF">2024-10-14T14:04:36Z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1BF2BDCAAD904E4493B97814BE3CFC73</vt:lpwstr>
  </property>
  <property fmtid="{D5CDD505-2E9C-101B-9397-08002B2CF9AE}" pid="3" name="KSOProductBuildVer">
    <vt:lpwstr>2052-12.1.0.17145</vt:lpwstr>
  </property>
</Properties>
</file>